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sldIdLst>
    <p:sldId id="440" r:id="rId2"/>
    <p:sldId id="494" r:id="rId3"/>
    <p:sldId id="499" r:id="rId4"/>
    <p:sldId id="454" r:id="rId5"/>
    <p:sldId id="488" r:id="rId6"/>
    <p:sldId id="495" r:id="rId7"/>
    <p:sldId id="505" r:id="rId8"/>
    <p:sldId id="507" r:id="rId9"/>
    <p:sldId id="508" r:id="rId10"/>
    <p:sldId id="509" r:id="rId11"/>
    <p:sldId id="500" r:id="rId12"/>
    <p:sldId id="501" r:id="rId13"/>
    <p:sldId id="502" r:id="rId14"/>
    <p:sldId id="503" r:id="rId15"/>
    <p:sldId id="504" r:id="rId16"/>
    <p:sldId id="510" r:id="rId17"/>
    <p:sldId id="491" r:id="rId18"/>
    <p:sldId id="515" r:id="rId19"/>
    <p:sldId id="511" r:id="rId20"/>
    <p:sldId id="512" r:id="rId21"/>
    <p:sldId id="513" r:id="rId22"/>
    <p:sldId id="516" r:id="rId23"/>
    <p:sldId id="514" r:id="rId24"/>
    <p:sldId id="496" r:id="rId25"/>
    <p:sldId id="517" r:id="rId26"/>
    <p:sldId id="493" r:id="rId27"/>
    <p:sldId id="469" r:id="rId28"/>
    <p:sldId id="497" r:id="rId29"/>
    <p:sldId id="487" r:id="rId30"/>
    <p:sldId id="489" r:id="rId31"/>
    <p:sldId id="498" r:id="rId32"/>
  </p:sldIdLst>
  <p:sldSz cx="9906000" cy="6858000" type="A4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_케릭터 컬렉션" id="{77005BF8-2E13-4D20-9565-C083DF794042}">
          <p14:sldIdLst>
            <p14:sldId id="440"/>
            <p14:sldId id="494"/>
            <p14:sldId id="499"/>
            <p14:sldId id="454"/>
          </p14:sldIdLst>
        </p14:section>
        <p14:section name="00_대기화면" id="{65255FE8-2182-469A-95A7-681E0079134F}">
          <p14:sldIdLst>
            <p14:sldId id="488"/>
          </p14:sldIdLst>
        </p14:section>
        <p14:section name="00_메인화면" id="{95039779-4F2E-476C-89BC-B5472B1BEAA5}">
          <p14:sldIdLst>
            <p14:sldId id="495"/>
          </p14:sldIdLst>
        </p14:section>
        <p14:section name="01_시설안내" id="{D9E5D115-65E6-47EE-9D15-3C0EE8C853FA}">
          <p14:sldIdLst>
            <p14:sldId id="505"/>
            <p14:sldId id="507"/>
          </p14:sldIdLst>
        </p14:section>
        <p14:section name="02_층별안내" id="{D72786F5-CD7D-49CE-A9C9-BB91A39A3FCE}">
          <p14:sldIdLst>
            <p14:sldId id="508"/>
            <p14:sldId id="509"/>
            <p14:sldId id="500"/>
            <p14:sldId id="501"/>
            <p14:sldId id="502"/>
            <p14:sldId id="503"/>
            <p14:sldId id="504"/>
          </p14:sldIdLst>
        </p14:section>
        <p14:section name="03_교육프로그램" id="{B5728405-D179-4B55-9C92-65F1632008E0}">
          <p14:sldIdLst>
            <p14:sldId id="510"/>
            <p14:sldId id="491"/>
            <p14:sldId id="515"/>
            <p14:sldId id="511"/>
            <p14:sldId id="512"/>
            <p14:sldId id="513"/>
            <p14:sldId id="516"/>
            <p14:sldId id="514"/>
          </p14:sldIdLst>
        </p14:section>
        <p14:section name="04_센터소개" id="{4D7A2CD0-79B3-41E9-9EF7-9281ECF0EC69}">
          <p14:sldIdLst>
            <p14:sldId id="496"/>
            <p14:sldId id="517"/>
          </p14:sldIdLst>
        </p14:section>
        <p14:section name="00_관리자" id="{E505BF6A-E75E-42D2-85D7-76B796F9B486}">
          <p14:sldIdLst>
            <p14:sldId id="493"/>
            <p14:sldId id="469"/>
            <p14:sldId id="497"/>
            <p14:sldId id="487"/>
          </p14:sldIdLst>
        </p14:section>
        <p14:section name="* 참조자료" id="{0B85EE98-52EB-47E4-8759-B289C477A3A2}">
          <p14:sldIdLst>
            <p14:sldId id="489"/>
            <p14:sldId id="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3499" userDrawn="1">
          <p15:clr>
            <a:srgbClr val="A4A3A4"/>
          </p15:clr>
        </p15:guide>
        <p15:guide id="3" pos="580" userDrawn="1">
          <p15:clr>
            <a:srgbClr val="A4A3A4"/>
          </p15:clr>
        </p15:guide>
        <p15:guide id="4" orient="horz" pos="1205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22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57F"/>
    <a:srgbClr val="007C85"/>
    <a:srgbClr val="64696F"/>
    <a:srgbClr val="484D55"/>
    <a:srgbClr val="000000"/>
    <a:srgbClr val="FFA8A8"/>
    <a:srgbClr val="00AEBA"/>
    <a:srgbClr val="FFFFFF"/>
    <a:srgbClr val="222222"/>
    <a:srgbClr val="518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102"/>
      </p:cViewPr>
      <p:guideLst>
        <p:guide orient="horz" pos="323"/>
        <p:guide pos="3499"/>
        <p:guide pos="580"/>
        <p:guide orient="horz" pos="1205"/>
        <p:guide orient="horz" pos="981"/>
        <p:guide pos="22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EB795-64F2-4CF1-9083-1CC401517682}" type="datetimeFigureOut">
              <a:rPr lang="ko-KR" altLang="en-US" smtClean="0"/>
              <a:t>25-06-25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9AAE-F9D2-491D-AB46-AEA5876E0A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8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42A82E-D4FC-96F9-D976-20D1A5909B8F}"/>
              </a:ext>
            </a:extLst>
          </p:cNvPr>
          <p:cNvSpPr/>
          <p:nvPr userDrawn="1"/>
        </p:nvSpPr>
        <p:spPr>
          <a:xfrm>
            <a:off x="378483" y="0"/>
            <a:ext cx="9527517" cy="64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EB7EC7-9D8E-DBD1-9575-373DDDCA4AA7}"/>
              </a:ext>
            </a:extLst>
          </p:cNvPr>
          <p:cNvSpPr/>
          <p:nvPr userDrawn="1"/>
        </p:nvSpPr>
        <p:spPr>
          <a:xfrm>
            <a:off x="378482" y="6441794"/>
            <a:ext cx="9527518" cy="416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BCDFC9-900D-F5A5-63DD-81E3BCB68328}"/>
              </a:ext>
            </a:extLst>
          </p:cNvPr>
          <p:cNvSpPr/>
          <p:nvPr userDrawn="1"/>
        </p:nvSpPr>
        <p:spPr>
          <a:xfrm>
            <a:off x="0" y="0"/>
            <a:ext cx="37848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F8BF5F-4CC7-50B0-6555-FB1F43C069E8}"/>
              </a:ext>
            </a:extLst>
          </p:cNvPr>
          <p:cNvSpPr/>
          <p:nvPr userDrawn="1"/>
        </p:nvSpPr>
        <p:spPr>
          <a:xfrm>
            <a:off x="0" y="640595"/>
            <a:ext cx="378482" cy="5808048"/>
          </a:xfrm>
          <a:prstGeom prst="rect">
            <a:avLst/>
          </a:prstGeom>
          <a:gradFill flip="none" rotWithShape="1">
            <a:gsLst>
              <a:gs pos="55000">
                <a:srgbClr val="16335C"/>
              </a:gs>
              <a:gs pos="0">
                <a:srgbClr val="00A0E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63" dirty="0">
              <a:ea typeface="KoPub돋움체 Bold" panose="02020603020101020101" pitchFamily="18" charset="-127"/>
            </a:endParaRPr>
          </a:p>
        </p:txBody>
      </p:sp>
      <p:sp>
        <p:nvSpPr>
          <p:cNvPr id="11" name="Rectangle 304">
            <a:extLst>
              <a:ext uri="{FF2B5EF4-FFF2-40B4-BE49-F238E27FC236}">
                <a16:creationId xmlns:a16="http://schemas.microsoft.com/office/drawing/2014/main" id="{4FFFBC95-0FAB-82BB-4D3E-CDB09D92DDDA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-2540142" y="3368119"/>
            <a:ext cx="5456199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0" lang="en-US" altLang="ko-KR" sz="975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975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</a:t>
            </a:r>
            <a:r>
              <a:rPr kumimoji="0" lang="en-US" altLang="ko-KR" sz="975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975" b="1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멀틱스</a:t>
            </a:r>
            <a:r>
              <a:rPr kumimoji="0" lang="ko-KR" altLang="en-US" sz="975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용인시 용인산림교육센터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794B7EBD-9DD7-DF5B-AE6E-0E60894F4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3032" y="6536292"/>
            <a:ext cx="798887" cy="2112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C9D1A9-E10F-5D75-FD82-01B2583B5A1D}"/>
              </a:ext>
            </a:extLst>
          </p:cNvPr>
          <p:cNvSpPr/>
          <p:nvPr userDrawn="1"/>
        </p:nvSpPr>
        <p:spPr>
          <a:xfrm>
            <a:off x="4735634" y="6518790"/>
            <a:ext cx="434734" cy="217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13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fld id="{643BF37F-A974-41FF-B51F-36A1C09D281F}" type="slidenum">
              <a:rPr lang="ko-KR" altLang="en-US" sz="813" b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pPr algn="ctr"/>
              <a:t>‹#›</a:t>
            </a:fld>
            <a:r>
              <a:rPr lang="en-US" altLang="ko-KR" sz="813" b="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</a:t>
            </a:r>
            <a:endParaRPr lang="ko-KR" altLang="en-US" sz="813" b="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918EA3-F969-89F1-8F24-2A6D3E5338EE}"/>
              </a:ext>
            </a:extLst>
          </p:cNvPr>
          <p:cNvCxnSpPr>
            <a:cxnSpLocks/>
          </p:cNvCxnSpPr>
          <p:nvPr userDrawn="1"/>
        </p:nvCxnSpPr>
        <p:spPr>
          <a:xfrm>
            <a:off x="0" y="640596"/>
            <a:ext cx="9906000" cy="0"/>
          </a:xfrm>
          <a:prstGeom prst="line">
            <a:avLst/>
          </a:prstGeom>
          <a:ln>
            <a:solidFill>
              <a:srgbClr val="0082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F007D9-E298-449B-6EC2-E90664FD0C64}"/>
              </a:ext>
            </a:extLst>
          </p:cNvPr>
          <p:cNvCxnSpPr>
            <a:cxnSpLocks/>
          </p:cNvCxnSpPr>
          <p:nvPr userDrawn="1"/>
        </p:nvCxnSpPr>
        <p:spPr>
          <a:xfrm>
            <a:off x="0" y="6441794"/>
            <a:ext cx="9906000" cy="0"/>
          </a:xfrm>
          <a:prstGeom prst="line">
            <a:avLst/>
          </a:prstGeom>
          <a:ln>
            <a:solidFill>
              <a:srgbClr val="0050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B84121-0886-856D-3246-4C64A53D8FEC}"/>
              </a:ext>
            </a:extLst>
          </p:cNvPr>
          <p:cNvSpPr/>
          <p:nvPr userDrawn="1"/>
        </p:nvSpPr>
        <p:spPr>
          <a:xfrm>
            <a:off x="4952999" y="374505"/>
            <a:ext cx="4953000" cy="2174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813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멀틱스는</a:t>
            </a:r>
            <a:r>
              <a:rPr lang="ko-KR" altLang="en-US" sz="8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 사람과 사람이 사는 세상을 먼저 생각하는 기업입니다</a:t>
            </a:r>
            <a:r>
              <a:rPr lang="en-US" altLang="ko-KR" sz="813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813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5A5D9F-358C-8987-2674-0AF7616861F2}"/>
              </a:ext>
            </a:extLst>
          </p:cNvPr>
          <p:cNvSpPr/>
          <p:nvPr userDrawn="1"/>
        </p:nvSpPr>
        <p:spPr>
          <a:xfrm>
            <a:off x="378483" y="648071"/>
            <a:ext cx="9527517" cy="579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27739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EB795-64F2-4CF1-9083-1CC401517682}" type="datetimeFigureOut">
              <a:rPr lang="ko-KR" altLang="en-US" smtClean="0"/>
              <a:t>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9AAE-F9D2-491D-AB46-AEA5876E0AD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AF930A-990B-CDA2-AE53-40BEDDF974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00" y="0"/>
            <a:ext cx="74295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65F4A4-198B-1633-6BCA-4AC853FBCF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4"/>
          <a:stretch/>
        </p:blipFill>
        <p:spPr>
          <a:xfrm>
            <a:off x="0" y="0"/>
            <a:ext cx="3281363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14D88D4-85C1-C366-2C08-09BD856DBCC4}"/>
              </a:ext>
            </a:extLst>
          </p:cNvPr>
          <p:cNvSpPr/>
          <p:nvPr userDrawn="1"/>
        </p:nvSpPr>
        <p:spPr>
          <a:xfrm>
            <a:off x="1" y="6441794"/>
            <a:ext cx="9905999" cy="416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14E4AD7-C86A-24E4-5BD4-F5551C8784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752" y="6544291"/>
            <a:ext cx="798884" cy="2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foresttrip.go.kr/index.js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D53FF5-A4FD-44B4-8478-24B00E544258}"/>
              </a:ext>
            </a:extLst>
          </p:cNvPr>
          <p:cNvSpPr txBox="1"/>
          <p:nvPr/>
        </p:nvSpPr>
        <p:spPr>
          <a:xfrm>
            <a:off x="7710170" y="5375729"/>
            <a:ext cx="1937861" cy="442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463" indent="-144463">
              <a:buFontTx/>
              <a:buChar char="-"/>
            </a:pPr>
            <a:r>
              <a:rPr lang="ko-KR" altLang="en-US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작성일</a:t>
            </a:r>
            <a:r>
              <a:rPr lang="en-US" altLang="ko-KR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  <a:r>
              <a:rPr lang="ko-KR" altLang="en-US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20250419</a:t>
            </a:r>
          </a:p>
          <a:p>
            <a:pPr marL="144463" indent="-144463">
              <a:buFontTx/>
              <a:buChar char="-"/>
            </a:pPr>
            <a:r>
              <a:rPr lang="ko-KR" altLang="en-US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작성자</a:t>
            </a:r>
            <a:r>
              <a:rPr lang="en-US" altLang="ko-KR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138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주두희</a:t>
            </a:r>
            <a:r>
              <a:rPr lang="ko-KR" altLang="en-US" sz="1138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차장</a:t>
            </a:r>
          </a:p>
        </p:txBody>
      </p:sp>
      <p:sp>
        <p:nvSpPr>
          <p:cNvPr id="2" name="Rectangle 304">
            <a:extLst>
              <a:ext uri="{FF2B5EF4-FFF2-40B4-BE49-F238E27FC236}">
                <a16:creationId xmlns:a16="http://schemas.microsoft.com/office/drawing/2014/main" id="{CE3DED31-E6CC-35D0-15DD-4C23181C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85" y="2341799"/>
            <a:ext cx="4511816" cy="27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latinLnBrk="1" hangingPunct="1">
              <a:lnSpc>
                <a:spcPct val="120000"/>
              </a:lnSpc>
            </a:pPr>
            <a:r>
              <a:rPr kumimoji="0"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kumimoji="0"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교육센터 이전</a:t>
            </a:r>
            <a:r>
              <a:rPr kumimoji="0"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kumimoji="0"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컨텐츠 변경</a:t>
            </a:r>
          </a:p>
        </p:txBody>
      </p:sp>
      <p:sp>
        <p:nvSpPr>
          <p:cNvPr id="3" name="Rectangle 304">
            <a:extLst>
              <a:ext uri="{FF2B5EF4-FFF2-40B4-BE49-F238E27FC236}">
                <a16:creationId xmlns:a16="http://schemas.microsoft.com/office/drawing/2014/main" id="{4CD6DBF6-C17C-2B5A-6D14-18DBC9107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85" y="1730273"/>
            <a:ext cx="8437608" cy="523220"/>
          </a:xfrm>
          <a:prstGeom prst="rect">
            <a:avLst/>
          </a:prstGeom>
          <a:noFill/>
          <a:ln>
            <a:noFill/>
          </a:ln>
        </p:spPr>
        <p:txBody>
          <a:bodyPr wrap="square" lIns="0" r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latinLnBrk="1"/>
            <a:r>
              <a:rPr kumimoji="0" lang="ko-KR" altLang="en-US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용인시청 </a:t>
            </a:r>
            <a:r>
              <a:rPr kumimoji="0" lang="ko-KR" altLang="en-US" sz="2800" b="1" dirty="0" err="1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누리뷰</a:t>
            </a:r>
            <a:r>
              <a:rPr kumimoji="0" lang="ko-KR" altLang="en-US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용인시산림교육센터 이전 </a:t>
            </a:r>
            <a:r>
              <a:rPr kumimoji="0" lang="en-US" altLang="ko-KR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kumimoji="0" lang="ko-KR" altLang="en-US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안</a:t>
            </a:r>
            <a:r>
              <a:rPr kumimoji="0" lang="en-US" altLang="ko-KR" sz="2800" b="1" dirty="0">
                <a:gradFill flip="none" rotWithShape="1">
                  <a:gsLst>
                    <a:gs pos="100000">
                      <a:srgbClr val="00827F"/>
                    </a:gs>
                    <a:gs pos="0">
                      <a:srgbClr val="0050B3"/>
                    </a:gs>
                  </a:gsLst>
                  <a:lin ang="10800000" scaled="1"/>
                  <a:tileRect/>
                </a:gra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</a:t>
            </a:r>
            <a:endParaRPr kumimoji="0" lang="ko-KR" altLang="en-US" sz="2800" b="1" dirty="0">
              <a:gradFill flip="none" rotWithShape="1">
                <a:gsLst>
                  <a:gs pos="100000">
                    <a:srgbClr val="00827F"/>
                  </a:gs>
                  <a:gs pos="0">
                    <a:srgbClr val="0050B3"/>
                  </a:gs>
                </a:gsLst>
                <a:lin ang="10800000" scaled="1"/>
                <a:tileRect/>
              </a:gra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DFEABE-1900-9AA0-5CFD-4403352DB64A}"/>
              </a:ext>
            </a:extLst>
          </p:cNvPr>
          <p:cNvCxnSpPr/>
          <p:nvPr/>
        </p:nvCxnSpPr>
        <p:spPr>
          <a:xfrm>
            <a:off x="528875" y="2253493"/>
            <a:ext cx="7967900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1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9972-642A-E2E0-1582-DBAA659B4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2B3E2B3-645B-E16F-9D33-087926BB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3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2CC9A8B-5BFA-D845-4861-CA08D4E16B27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FBD61-82B5-1C97-FAF7-0B3A5D4EBF9A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CCA834-5DF1-1A05-9097-B2F087263BF7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85B81DA-1833-84F0-8061-57D625C8D509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0F511F1-EB8F-4457-65C8-6E08EBC32817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63D5432-77D4-9286-1128-A4775EA0E4F7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108A19-CB35-9930-F147-787BD8F0CECD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D4611996-9C42-A078-DBBB-79BE345CEEB0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77F29B5C-F993-943C-38A3-E482391E2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53861"/>
              </p:ext>
            </p:extLst>
          </p:nvPr>
        </p:nvGraphicFramePr>
        <p:xfrm>
          <a:off x="4953000" y="1561350"/>
          <a:ext cx="4605339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층별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숙박동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개층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795EE4EA-7051-F04A-7DC5-B68B67C0AF20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6A3CBECF-0C1B-6F02-B085-1203F47308CF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36FA9F-5A6E-5645-0543-665E99D6B48B}"/>
              </a:ext>
            </a:extLst>
          </p:cNvPr>
          <p:cNvSpPr/>
          <p:nvPr/>
        </p:nvSpPr>
        <p:spPr>
          <a:xfrm>
            <a:off x="186218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교육관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804C68-45AA-D325-0309-5FCA6F7A1514}"/>
              </a:ext>
            </a:extLst>
          </p:cNvPr>
          <p:cNvSpPr/>
          <p:nvPr/>
        </p:nvSpPr>
        <p:spPr>
          <a:xfrm>
            <a:off x="1285875" y="2084546"/>
            <a:ext cx="1724025" cy="15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9D58EA-C32A-6FEE-0B08-2D37BE7C2ECD}"/>
              </a:ext>
            </a:extLst>
          </p:cNvPr>
          <p:cNvSpPr/>
          <p:nvPr/>
        </p:nvSpPr>
        <p:spPr>
          <a:xfrm>
            <a:off x="1739845" y="2125042"/>
            <a:ext cx="368619" cy="129540"/>
          </a:xfrm>
          <a:prstGeom prst="roundRect">
            <a:avLst/>
          </a:prstGeom>
          <a:solidFill>
            <a:srgbClr val="007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 err="1"/>
              <a:t>숙박동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1</a:t>
            </a:r>
            <a:r>
              <a:rPr lang="ko-KR" altLang="en-US" sz="500" b="1" dirty="0"/>
              <a:t>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7628ED-54DB-30D3-5578-ABAF83EF023F}"/>
              </a:ext>
            </a:extLst>
          </p:cNvPr>
          <p:cNvSpPr/>
          <p:nvPr/>
        </p:nvSpPr>
        <p:spPr>
          <a:xfrm>
            <a:off x="2139895" y="2125042"/>
            <a:ext cx="368619" cy="1295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rgbClr val="64696F"/>
                </a:solidFill>
              </a:rPr>
              <a:t>숙박 </a:t>
            </a:r>
            <a:r>
              <a:rPr lang="en-US" altLang="ko-KR" sz="500" b="1" dirty="0">
                <a:solidFill>
                  <a:srgbClr val="64696F"/>
                </a:solidFill>
              </a:rPr>
              <a:t>2</a:t>
            </a:r>
            <a:r>
              <a:rPr lang="ko-KR" altLang="en-US" sz="500" b="1" dirty="0">
                <a:solidFill>
                  <a:srgbClr val="64696F"/>
                </a:solidFill>
              </a:rPr>
              <a:t>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0052CE-9FEE-5FA9-ADAF-4BB39905F1D7}"/>
              </a:ext>
            </a:extLst>
          </p:cNvPr>
          <p:cNvSpPr/>
          <p:nvPr/>
        </p:nvSpPr>
        <p:spPr>
          <a:xfrm>
            <a:off x="218603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 err="1">
                <a:solidFill>
                  <a:srgbClr val="007C85"/>
                </a:solidFill>
              </a:rPr>
              <a:t>숙박동</a:t>
            </a:r>
            <a:r>
              <a:rPr lang="en-US" altLang="ko-KR" sz="600" b="1" dirty="0">
                <a:solidFill>
                  <a:srgbClr val="007C85"/>
                </a:solidFill>
              </a:rPr>
              <a:t> </a:t>
            </a:r>
            <a:endParaRPr lang="ko-KR" altLang="en-US" sz="600" b="1" dirty="0">
              <a:solidFill>
                <a:srgbClr val="007C85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D30749-CF87-BD52-928F-6FE18A02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24" b="7876"/>
          <a:stretch>
            <a:fillRect/>
          </a:stretch>
        </p:blipFill>
        <p:spPr>
          <a:xfrm>
            <a:off x="1002057" y="2272155"/>
            <a:ext cx="2365214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9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B57DE-8864-E9CF-0631-4C5623764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1B9E44-0682-46FC-3B45-67E543AC664A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8C00F-0089-A701-3949-A9479B678D8B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층별안내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48067C-CF14-D837-E3C0-1274423FD855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01EAE43-8C33-85A1-A1B3-96BAFDAD35E5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0D66767-5083-0A94-5133-DECEA82AC84A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8CA30D5-3289-D609-6C03-44061ECDD97E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C88933-3D77-080C-2E0C-AC7319397A3E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교육관 </a:t>
              </a:r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층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D8E55CFE-23EA-707B-6788-24A8895CB658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9CDE277F-90E1-02DE-E94D-043D061B3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98228"/>
              </p:ext>
            </p:extLst>
          </p:nvPr>
        </p:nvGraphicFramePr>
        <p:xfrm>
          <a:off x="6438900" y="1561350"/>
          <a:ext cx="3119439" cy="3990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5927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23586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514880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교육관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*</a:t>
                      </a: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DC3ACC93-7D45-F539-0028-DB07D074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" y="1508962"/>
            <a:ext cx="5223148" cy="39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0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81D88-D73B-6CB1-1BDE-682EB55E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824122A-4318-3952-D755-CA19E05294A7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430D5-6500-E108-06EB-B8DA0B54F775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층별안내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B608D0-A9A3-DCED-931C-38D3C4E2B546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3BACF9B-6E83-B6C1-3DFC-142CCAEB2DBC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4AA9588-3CE1-1168-2C0F-D6780B0EF8C7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0313841-31EF-F963-AF31-230715D0CE86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9B6328-9193-C2B3-F025-1FA3FF930A40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교육관 </a:t>
              </a:r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층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1AE868F3-82DA-8F08-33C9-66A828930E99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271CAB01-098D-40DF-5B6F-8A4E38A9D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54792"/>
              </p:ext>
            </p:extLst>
          </p:nvPr>
        </p:nvGraphicFramePr>
        <p:xfrm>
          <a:off x="6438900" y="1561350"/>
          <a:ext cx="3119439" cy="3990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5927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23586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514880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교육관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*</a:t>
                      </a: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C271BBD-CDFE-BBDD-A45C-765D3113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6" y="1546223"/>
            <a:ext cx="5569969" cy="412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28CCE-C06D-F68C-31F9-C7D1F2992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F76CCFF-DDED-BAE8-19CA-12A1E5CE754C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46E05-584A-159E-C61A-B433460AE29D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층별안내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1EACEA-6AD0-1351-1933-57E7EEF81F6D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9B7256B-0564-7BC0-FF89-497DD19E838F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D496B71-2E6C-EE47-F2B5-41D93B5755EB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176D32D-654D-87E5-7292-62402BFACF41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896C55-06B3-B15F-D026-A7219ED19E6C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교육관 </a:t>
              </a:r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층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06D44602-3973-F04E-8C5D-3283E77376D0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A37F75BB-F5E7-9F17-36FF-A781FB130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40415"/>
              </p:ext>
            </p:extLst>
          </p:nvPr>
        </p:nvGraphicFramePr>
        <p:xfrm>
          <a:off x="6438900" y="1561350"/>
          <a:ext cx="3119439" cy="3990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5927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23586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514880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교육관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*</a:t>
                      </a: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193E4C4-20A6-6F5F-25D1-F0859BAB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6" y="1546223"/>
            <a:ext cx="5556041" cy="30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0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BDAB-67C0-5128-5772-4471F7CF7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E60652-5F17-1A9D-5E4E-9580FBAE5BFD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965F0-AF5C-D32F-353C-4E23396EF52A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층별안내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2F9BC3-4533-8A32-FD32-CE589D046B8F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FDEE143-7E38-E812-6C8A-9BAEDA2BAC51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22D6B0B-5DE5-C2EF-734A-ED5DC69432ED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54901AC-82D1-A25F-EB69-39A24A23179D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F96FC0-1532-B4AD-D8DF-EC8DD0925BF4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ko-KR" altLang="en-US" sz="14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숙박동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층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7C3C7560-3A24-82A7-34F0-433102798CD3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DBEDE35C-E2C7-8843-E510-8F9584A30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411027"/>
              </p:ext>
            </p:extLst>
          </p:nvPr>
        </p:nvGraphicFramePr>
        <p:xfrm>
          <a:off x="6438900" y="1561350"/>
          <a:ext cx="3119439" cy="3990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5927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23586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514880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숙박동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*</a:t>
                      </a: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C9FF0B1-F5B9-D5C3-E7D7-75953334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6" y="1546223"/>
            <a:ext cx="5556041" cy="46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4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D9F24-7F5D-AD04-28DA-8A21536A9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96F88A5-21E5-7C45-3F59-DA80CCCC46CC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5F05E-AD77-0F48-D52D-4B650ACB0FAD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층별안내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8B9D49C-80E7-283E-0AD3-4F9F21FE7D85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E4475A0-C916-ACEA-C162-E60105D9CCC1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0070C5E-F159-FF59-E506-9B64EF303D33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C2DF8CE-9773-AFCE-8476-FF74F960B064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81DBBE-B405-8CC6-D7D2-92EF3D4B136E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ko-KR" altLang="en-US" sz="14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숙박동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층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2445D336-D168-CA1C-E1F1-A6554286BB41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59B6DB49-9DA1-4188-26E5-6234225BA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19357"/>
              </p:ext>
            </p:extLst>
          </p:nvPr>
        </p:nvGraphicFramePr>
        <p:xfrm>
          <a:off x="6438900" y="1561350"/>
          <a:ext cx="3119439" cy="3990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5927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23586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514880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숙박동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*</a:t>
                      </a: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620EA9C2-BCA3-4EA8-0E9A-C43BCF02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6" y="1561350"/>
            <a:ext cx="5556041" cy="46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2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CC6D6-E4BA-227E-83C4-92ECAA04F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6AF2E2-A0C7-7B4B-3658-3DD9D3CFC833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E1F7A-1E93-B390-CBFF-F9933142F187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46AC53-649D-CCD8-FA6F-A36B0CB4CD6D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D3336FB-66F9-9ECA-9815-D97773F03F9E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DACA670-6473-7C8B-8F93-B7A38BD1F70C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436DF0F-216B-05B3-084A-1A6BE37499D4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11FEA9-1E5F-01F5-FF98-3136B436A26C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6BAEB159-F09C-EF57-CEF0-88C7C9FEF6B2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14752-727F-333F-82A8-A9963CAB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6"/>
            <a:ext cx="2649678" cy="47105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4F265871-EDFE-B629-B49F-9245BE338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429079"/>
              </p:ext>
            </p:extLst>
          </p:nvPr>
        </p:nvGraphicFramePr>
        <p:xfrm>
          <a:off x="4953000" y="1561350"/>
          <a:ext cx="4605339" cy="42776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용인시청에서 제공하는 용인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경 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메뉴구성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숲길등산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숲해설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산림치유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목재문화채험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→ 교육직무연수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유아숲체험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068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1EEA0-9182-86FC-638C-15DDCE0B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2DDD98-C592-20BC-9E4D-B18119FD5474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696EF-70D0-D135-7D48-0D3ACFEA4BF3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A2782249-58F6-B86D-707D-10B31F808C16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A5540-F399-F34D-7504-062F274615C6}"/>
              </a:ext>
            </a:extLst>
          </p:cNvPr>
          <p:cNvSpPr txBox="1"/>
          <p:nvPr/>
        </p:nvSpPr>
        <p:spPr>
          <a:xfrm>
            <a:off x="920750" y="1597162"/>
            <a:ext cx="8748629" cy="183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ko-KR" altLang="en-US" sz="1200" b="1" i="0" dirty="0" err="1">
                <a:solidFill>
                  <a:srgbClr val="222222"/>
                </a:solidFill>
                <a:effectLst/>
                <a:latin typeface="Noto Sans" panose="020B0502040504020204" pitchFamily="34" charset="0"/>
              </a:rPr>
              <a:t>숲길등산이란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Noto Sans" panose="020B0502040504020204" pitchFamily="34" charset="0"/>
              </a:rPr>
              <a:t>?</a:t>
            </a:r>
          </a:p>
          <a:p>
            <a:pPr algn="l" latinLnBrk="0">
              <a:spcBef>
                <a:spcPts val="2625"/>
              </a:spcBef>
              <a:spcAft>
                <a:spcPts val="900"/>
              </a:spcAft>
              <a:buNone/>
            </a:pP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숲길을 통해 얻을 수 있는 산림생태자원을 바탕으로 한 </a:t>
            </a:r>
            <a:r>
              <a:rPr lang="ko-KR" altLang="en-US" sz="1200" b="1" i="0" dirty="0" err="1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경관적가치</a:t>
            </a:r>
            <a:r>
              <a:rPr lang="en-US" altLang="ko-KR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지리</a:t>
            </a:r>
            <a:r>
              <a:rPr lang="en-US" altLang="ko-KR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·</a:t>
            </a: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지형적 가치</a:t>
            </a:r>
            <a:r>
              <a:rPr lang="en-US" altLang="ko-KR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자연요소적 가치 등과</a:t>
            </a:r>
            <a:b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</a:b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지역의 역사적 의미</a:t>
            </a:r>
            <a:r>
              <a:rPr lang="en-US" altLang="ko-KR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지역생활의 의미를 느끼면서 안전하고 쾌적한 숲길에서 건강하고 행복하게 자연을 즐기는 활동입니다</a:t>
            </a:r>
            <a:r>
              <a:rPr lang="en-US" altLang="ko-KR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>
              <a:buNone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숲의 다양성을 직접 체험하면서 나와 다른 타인의 생각을 존중할 수 있는 프로그램입니다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>
              <a:buNone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숲길에서 용인의 역사와 문화를 알 수 있는 프로그램입니다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>
              <a:buNone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용인자연휴양림의 경관을 즐길 수 있는 프로그램입니다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/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미션을 통해서 문제해결능력과 판단력을 향상시킬 수 있는 프로그램입니다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3F03-60E0-4214-A8B3-E9F4DCAE60F8}"/>
              </a:ext>
            </a:extLst>
          </p:cNvPr>
          <p:cNvSpPr txBox="1"/>
          <p:nvPr/>
        </p:nvSpPr>
        <p:spPr>
          <a:xfrm>
            <a:off x="920750" y="1210134"/>
            <a:ext cx="199786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 err="1">
                <a:solidFill>
                  <a:srgbClr val="FF0000"/>
                </a:solidFill>
              </a:rPr>
              <a:t>숲길등산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292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9927E-41CC-2C5E-6F1A-2305F3F6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FB8CADF-3B85-6F70-A024-04635A214FA0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B66E6-F1F0-4D06-E00D-FCBF109E2E87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E580430F-BD20-B03E-220A-88CCD65E7F9D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D9947-678C-06E8-D26F-D9C341B0B5DC}"/>
              </a:ext>
            </a:extLst>
          </p:cNvPr>
          <p:cNvSpPr txBox="1"/>
          <p:nvPr/>
        </p:nvSpPr>
        <p:spPr>
          <a:xfrm>
            <a:off x="920750" y="1210134"/>
            <a:ext cx="199786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 err="1">
                <a:solidFill>
                  <a:srgbClr val="FF0000"/>
                </a:solidFill>
              </a:rPr>
              <a:t>숲해설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9731E-B9E2-BD59-1FFB-03FB7979417B}"/>
              </a:ext>
            </a:extLst>
          </p:cNvPr>
          <p:cNvSpPr txBox="1"/>
          <p:nvPr/>
        </p:nvSpPr>
        <p:spPr>
          <a:xfrm>
            <a:off x="920750" y="1597162"/>
            <a:ext cx="87486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/>
              <a:t>숲해설이란</a:t>
            </a:r>
            <a:r>
              <a:rPr lang="en-US" altLang="ko-KR" sz="1200" b="1" dirty="0"/>
              <a:t>?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숲을 구성하고 있는 생물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무생물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문화적 요소에 관한 것과 숲에 대한 흥미를 갖도록 유도하고 체험하는 활동입니다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dirty="0" err="1"/>
              <a:t>숲해설</a:t>
            </a:r>
            <a:r>
              <a:rPr lang="ko-KR" altLang="en-US" sz="1200" dirty="0"/>
              <a:t> 프로그램은</a:t>
            </a:r>
          </a:p>
          <a:p>
            <a:r>
              <a:rPr lang="ko-KR" altLang="en-US" sz="1200" dirty="0"/>
              <a:t>숲체험프로그램은 용인자연휴양림에서 운영하는 </a:t>
            </a:r>
            <a:r>
              <a:rPr lang="ko-KR" altLang="en-US" sz="1200" dirty="0" err="1"/>
              <a:t>체험프로그램입니다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자연의 소중함과 생명의 존귀함을 배우고 느끼게 하는 </a:t>
            </a:r>
            <a:r>
              <a:rPr lang="ko-KR" altLang="en-US" sz="1200" dirty="0" err="1"/>
              <a:t>체험프로그램입니다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다양한 생물을 체험할 수 있는 생태체험</a:t>
            </a:r>
            <a:r>
              <a:rPr lang="en-US" altLang="ko-KR" sz="1200" dirty="0"/>
              <a:t>, </a:t>
            </a:r>
            <a:r>
              <a:rPr lang="ko-KR" altLang="en-US" sz="1200" dirty="0"/>
              <a:t>관찰학습 등을 통한 </a:t>
            </a:r>
            <a:r>
              <a:rPr lang="ko-KR" altLang="en-US" sz="1200" dirty="0" err="1"/>
              <a:t>친자연적인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체험프로그램입니다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5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50559-49FA-8C92-E201-BBC914B4B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3AB25F-4183-64E1-BF01-F431D4C6A7B1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9EA0-E9F6-C3D9-E9A1-64C0A05B4671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8574B4B7-7E38-7399-73E0-AE65FD338F56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B06006-7551-AEAA-2B1E-D2ED618FDBC5}"/>
              </a:ext>
            </a:extLst>
          </p:cNvPr>
          <p:cNvSpPr txBox="1"/>
          <p:nvPr/>
        </p:nvSpPr>
        <p:spPr>
          <a:xfrm>
            <a:off x="920750" y="1210134"/>
            <a:ext cx="199786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solidFill>
                  <a:srgbClr val="FF0000"/>
                </a:solidFill>
              </a:rPr>
              <a:t>산림치유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CC0A8-CCF8-8ABE-1DD5-990941ACADFD}"/>
              </a:ext>
            </a:extLst>
          </p:cNvPr>
          <p:cNvSpPr txBox="1"/>
          <p:nvPr/>
        </p:nvSpPr>
        <p:spPr>
          <a:xfrm>
            <a:off x="920750" y="1597162"/>
            <a:ext cx="8748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산림치유란</a:t>
            </a:r>
            <a:r>
              <a:rPr lang="en-US" altLang="ko-KR" sz="1200" b="1" dirty="0"/>
              <a:t>?</a:t>
            </a:r>
          </a:p>
          <a:p>
            <a:endParaRPr lang="en-US" altLang="ko-KR" sz="1200" b="1" dirty="0"/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200" dirty="0"/>
              <a:t>숲은 인간의 몸과 마음을 건강하게 합니다</a:t>
            </a:r>
            <a:r>
              <a:rPr lang="en-US" altLang="ko-KR" sz="1200" dirty="0"/>
              <a:t>.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200" dirty="0"/>
              <a:t>산림치유는 숲에 존재하는 다양한 환경요소를 활용하여 인체의 면역력을 높이고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신체적 정신적 건강을 회복시키는 프로그램</a:t>
            </a:r>
            <a:br>
              <a:rPr lang="ko-KR" altLang="en-US" sz="1200" dirty="0"/>
            </a:br>
            <a:r>
              <a:rPr lang="ko-KR" altLang="en-US" sz="1200" dirty="0"/>
              <a:t>☺ 산림치유는 질병의 치료행위가 아닌 건강의 유지를 돕고</a:t>
            </a:r>
            <a:r>
              <a:rPr lang="en-US" altLang="ko-KR" sz="1200" dirty="0"/>
              <a:t>, </a:t>
            </a:r>
            <a:r>
              <a:rPr lang="ko-KR" altLang="en-US" sz="1200" dirty="0"/>
              <a:t>면역력을 높이는 활동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A71F5-684E-17D2-7C50-3A7A0FB466C2}"/>
              </a:ext>
            </a:extLst>
          </p:cNvPr>
          <p:cNvSpPr txBox="1"/>
          <p:nvPr/>
        </p:nvSpPr>
        <p:spPr>
          <a:xfrm>
            <a:off x="920750" y="2815187"/>
            <a:ext cx="49577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spcBef>
                <a:spcPts val="2625"/>
              </a:spcBef>
              <a:spcAft>
                <a:spcPts val="900"/>
              </a:spcAft>
            </a:pPr>
            <a:r>
              <a:rPr lang="ko-KR" altLang="en-US" sz="1200" b="1" dirty="0"/>
              <a:t>산림치유의 인자 및 효과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F6BDB44-E28A-66E1-53FA-701CF8725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44484"/>
              </p:ext>
            </p:extLst>
          </p:nvPr>
        </p:nvGraphicFramePr>
        <p:xfrm>
          <a:off x="996150" y="3195626"/>
          <a:ext cx="7913700" cy="1759178"/>
        </p:xfrm>
        <a:graphic>
          <a:graphicData uri="http://schemas.openxmlformats.org/drawingml/2006/table">
            <a:tbl>
              <a:tblPr/>
              <a:tblGrid>
                <a:gridCol w="1327950">
                  <a:extLst>
                    <a:ext uri="{9D8B030D-6E8A-4147-A177-3AD203B41FA5}">
                      <a16:colId xmlns:a16="http://schemas.microsoft.com/office/drawing/2014/main" val="2695663868"/>
                    </a:ext>
                  </a:extLst>
                </a:gridCol>
                <a:gridCol w="6585750">
                  <a:extLst>
                    <a:ext uri="{9D8B030D-6E8A-4147-A177-3AD203B41FA5}">
                      <a16:colId xmlns:a16="http://schemas.microsoft.com/office/drawing/2014/main" val="1264349700"/>
                    </a:ext>
                  </a:extLst>
                </a:gridCol>
              </a:tblGrid>
              <a:tr h="179189">
                <a:tc>
                  <a:txBody>
                    <a:bodyPr/>
                    <a:lstStyle/>
                    <a:p>
                      <a:r>
                        <a:rPr lang="ko-KR" altLang="en-US" sz="1050" b="0" dirty="0">
                          <a:solidFill>
                            <a:srgbClr val="282828"/>
                          </a:solidFill>
                          <a:effectLst/>
                        </a:rPr>
                        <a:t>산림치유인자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b="0">
                          <a:solidFill>
                            <a:srgbClr val="282828"/>
                          </a:solidFill>
                          <a:effectLst/>
                        </a:rPr>
                        <a:t>설명 및 효과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138904"/>
                  </a:ext>
                </a:extLst>
              </a:tr>
              <a:tr h="219293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경관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50"/>
                        </a:lnSpc>
                      </a:pP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산림경관은 계절감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눈의 피로를 줄여주는 녹색 등 시각적 자극을 제공하여 심리적 안정효과를 가져다 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84397"/>
                  </a:ext>
                </a:extLst>
              </a:tr>
              <a:tr h="219293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피톤치드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50"/>
                        </a:lnSpc>
                      </a:pPr>
                      <a:r>
                        <a:rPr lang="ko-KR" altLang="en-US" sz="1050" b="0" dirty="0" err="1">
                          <a:solidFill>
                            <a:srgbClr val="222222"/>
                          </a:solidFill>
                          <a:effectLst/>
                        </a:rPr>
                        <a:t>피톤치드는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 수목이 방출하는 휘발성 유기화합물로 대기 중에 존재하여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인간의 후각을 자극해 쾌적감을 증진시킴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35199"/>
                  </a:ext>
                </a:extLst>
              </a:tr>
              <a:tr h="46105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숲소리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숲소리는 집중력을 향상시키는 넓은 음폭의 백색음의 특성을 가지고 있으며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봄의 숲소리가 가장 안정된 소리특성을 보임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032408"/>
                  </a:ext>
                </a:extLst>
              </a:tr>
              <a:tr h="219293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햇빛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산림에서는 햇빛에 존재하는 인체의 유해한 자외선이 차단되어 장시간 야외활동이 가능한 환경이 조성되어 있음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65955"/>
                  </a:ext>
                </a:extLst>
              </a:tr>
              <a:tr h="461055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숲길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50"/>
                        </a:lnSpc>
                      </a:pP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산림 내 숲길은 경관과 </a:t>
                      </a:r>
                      <a:r>
                        <a:rPr lang="ko-KR" altLang="en-US" sz="1050" b="0" dirty="0" err="1">
                          <a:solidFill>
                            <a:srgbClr val="222222"/>
                          </a:solidFill>
                          <a:effectLst/>
                        </a:rPr>
                        <a:t>피톤치드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 등의 치유인자를 이용하여 치유효과를 높이는 공간으로서 다양한 경사도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길이를 활용한 산림치유 프로그램의 시행공간이기도 함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0329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A636DB8-5DC5-6388-7FBC-7B499FEFD8BC}"/>
              </a:ext>
            </a:extLst>
          </p:cNvPr>
          <p:cNvSpPr txBox="1"/>
          <p:nvPr/>
        </p:nvSpPr>
        <p:spPr>
          <a:xfrm>
            <a:off x="922336" y="5041847"/>
            <a:ext cx="8088313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spcBef>
                <a:spcPts val="3450"/>
              </a:spcBef>
              <a:spcAft>
                <a:spcPts val="750"/>
              </a:spcAft>
              <a:buNone/>
            </a:pP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건강에 도움을 주는 숲의 효과</a:t>
            </a:r>
            <a:r>
              <a:rPr lang="en-US" altLang="ko-KR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(</a:t>
            </a: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국립산림과학원</a:t>
            </a:r>
            <a:r>
              <a:rPr lang="en-US" altLang="ko-KR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스트레스 호르몬 ‘</a:t>
            </a:r>
            <a:r>
              <a:rPr lang="ko-KR" altLang="en-US" sz="12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코티솔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(CORTISOL)’ 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감소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안정된 상태에서 많이 발생하는 뇌파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'</a:t>
            </a:r>
            <a:r>
              <a:rPr lang="ko-KR" altLang="en-US" sz="12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알파파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'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증가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면역력을 높이는 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'NK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세포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' 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증가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노화방지에 도움을 주는 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'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항산화효소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'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246369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5CF843-16BD-A1D4-CD49-DC7D178CB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79963"/>
              </p:ext>
            </p:extLst>
          </p:nvPr>
        </p:nvGraphicFramePr>
        <p:xfrm>
          <a:off x="770600" y="1323312"/>
          <a:ext cx="8726749" cy="4918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858">
                  <a:extLst>
                    <a:ext uri="{9D8B030D-6E8A-4147-A177-3AD203B41FA5}">
                      <a16:colId xmlns:a16="http://schemas.microsoft.com/office/drawing/2014/main" val="4250655742"/>
                    </a:ext>
                  </a:extLst>
                </a:gridCol>
                <a:gridCol w="1037118">
                  <a:extLst>
                    <a:ext uri="{9D8B030D-6E8A-4147-A177-3AD203B41FA5}">
                      <a16:colId xmlns:a16="http://schemas.microsoft.com/office/drawing/2014/main" val="3505707264"/>
                    </a:ext>
                  </a:extLst>
                </a:gridCol>
                <a:gridCol w="6138624">
                  <a:extLst>
                    <a:ext uri="{9D8B030D-6E8A-4147-A177-3AD203B41FA5}">
                      <a16:colId xmlns:a16="http://schemas.microsoft.com/office/drawing/2014/main" val="2523729655"/>
                    </a:ext>
                  </a:extLst>
                </a:gridCol>
                <a:gridCol w="1065149">
                  <a:extLst>
                    <a:ext uri="{9D8B030D-6E8A-4147-A177-3AD203B41FA5}">
                      <a16:colId xmlns:a16="http://schemas.microsoft.com/office/drawing/2014/main" val="3207706054"/>
                    </a:ext>
                  </a:extLst>
                </a:gridCol>
              </a:tblGrid>
              <a:tr h="345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적용일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적용내용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795558"/>
                  </a:ext>
                </a:extLst>
              </a:tr>
              <a:tr h="1931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v1.0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2025.05.13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용인산림교육센터 구현 안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서비스 메뉴 구성안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교육안내 구성안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층별안내 구성안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용인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수어배우기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연동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01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휠체어 높낮이 기능 적용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층별안내 기능 제공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03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강좌 등록 및 운영 관리 기능 제공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추가기능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04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배너 등록 및 운영 관리 기능 제공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092323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v1.0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2025.05.19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용인산림교육센터 메뉴 재구성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 메뉴 신규 구성안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158700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v2.4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2025.06.25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용인산림교육센터 메뉴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 재구성</a:t>
                      </a:r>
                      <a:b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컨텐츠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적용안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구성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47102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58403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82009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647858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116186"/>
                  </a:ext>
                </a:extLst>
              </a:tr>
              <a:tr h="34538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047282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23E74164-EC6B-69D2-ED9B-79BA26BC82BC}"/>
              </a:ext>
            </a:extLst>
          </p:cNvPr>
          <p:cNvGrpSpPr/>
          <p:nvPr/>
        </p:nvGrpSpPr>
        <p:grpSpPr>
          <a:xfrm>
            <a:off x="736164" y="1003945"/>
            <a:ext cx="3759636" cy="203612"/>
            <a:chOff x="603848" y="1661790"/>
            <a:chExt cx="3759636" cy="20361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D50E3A9-57FE-7944-39BF-EFCED82F6154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FD016E9-2A76-8467-3158-D7035C301682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6871AFB-50E4-26A2-9569-8F32A7CC199B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67520-4B45-9CF3-E41E-DCA53CC41938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이력관리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74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20D88-2408-C277-A4B6-B4C82155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0968DB2-9CC0-B322-3C38-62F24075385B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42C90-4532-3AC8-120B-D2748CFA4E8E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2C333991-7E79-C68A-46CF-B09F4AE24C94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796B8-A5BE-C6FB-4C07-2A5F7B076F8A}"/>
              </a:ext>
            </a:extLst>
          </p:cNvPr>
          <p:cNvSpPr txBox="1"/>
          <p:nvPr/>
        </p:nvSpPr>
        <p:spPr>
          <a:xfrm>
            <a:off x="920750" y="1210134"/>
            <a:ext cx="199786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800" dirty="0">
                <a:solidFill>
                  <a:srgbClr val="FF0000"/>
                </a:solidFill>
              </a:rPr>
              <a:t>목재문화체험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15EFC-2CFF-64F9-485E-203C035E7F7F}"/>
              </a:ext>
            </a:extLst>
          </p:cNvPr>
          <p:cNvSpPr txBox="1"/>
          <p:nvPr/>
        </p:nvSpPr>
        <p:spPr>
          <a:xfrm>
            <a:off x="920675" y="1711943"/>
            <a:ext cx="7617619" cy="2467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ko-KR" altLang="en-US" sz="1200" b="1" i="0" dirty="0">
                <a:solidFill>
                  <a:srgbClr val="222222"/>
                </a:solidFill>
                <a:effectLst/>
                <a:latin typeface="Noto Sans" panose="020B0502040504020204" pitchFamily="34" charset="0"/>
              </a:rPr>
              <a:t>목재문화체험장 이란</a:t>
            </a:r>
            <a:r>
              <a:rPr lang="en-US" altLang="ko-KR" sz="1200" b="1" i="0" dirty="0">
                <a:solidFill>
                  <a:srgbClr val="222222"/>
                </a:solidFill>
                <a:effectLst/>
                <a:latin typeface="Noto Sans" panose="020B0502040504020204" pitchFamily="34" charset="0"/>
              </a:rPr>
              <a:t>?</a:t>
            </a:r>
          </a:p>
          <a:p>
            <a:pPr algn="l" latinLnBrk="0">
              <a:spcBef>
                <a:spcPts val="2625"/>
              </a:spcBef>
              <a:spcAft>
                <a:spcPts val="900"/>
              </a:spcAft>
              <a:buNone/>
            </a:pP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조성목적</a:t>
            </a:r>
          </a:p>
          <a:p>
            <a:pPr algn="l">
              <a:buNone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목재문화 진흥과 목재교육의 활성화를 위하여 교육 프로그램을 개발하여 다양한 체험기회를 제공하기 위한 시설입니다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</a:t>
            </a:r>
          </a:p>
          <a:p>
            <a:pPr algn="l">
              <a:buNone/>
            </a:pPr>
            <a:r>
              <a:rPr lang="ko-KR" altLang="en-US" sz="1200" b="1" i="0" dirty="0">
                <a:solidFill>
                  <a:srgbClr val="222222"/>
                </a:solidFill>
                <a:effectLst/>
                <a:latin typeface="Noto Sans" panose="020B0502040504020204" pitchFamily="34" charset="0"/>
              </a:rPr>
              <a:t>목재문화체험장 주요시설</a:t>
            </a:r>
          </a:p>
          <a:p>
            <a:pPr algn="l" latinLnBrk="0">
              <a:spcBef>
                <a:spcPts val="2625"/>
              </a:spcBef>
              <a:spcAft>
                <a:spcPts val="900"/>
              </a:spcAft>
              <a:buNone/>
            </a:pPr>
            <a:r>
              <a:rPr lang="ko-KR" altLang="en-US" sz="12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용인 목재문화체험관</a:t>
            </a:r>
          </a:p>
          <a:p>
            <a:pPr algn="l">
              <a:buNone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위 치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경기도 용인시 처인구 </a:t>
            </a:r>
            <a:r>
              <a:rPr lang="ko-KR" altLang="en-US" sz="12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모현면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ko-KR" altLang="en-US" sz="12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초부로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220(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용인자연휴양림 내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</a:t>
            </a:r>
            <a:endParaRPr lang="ko-KR" altLang="en-US" sz="1200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pPr algn="l">
              <a:buNone/>
            </a:pP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전 화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:031-6193-3787, 3788</a:t>
            </a:r>
            <a:endParaRPr lang="ko-KR" altLang="en-US" sz="12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BCAB2DF-6AE9-109D-7415-0811435A6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17298"/>
              </p:ext>
            </p:extLst>
          </p:nvPr>
        </p:nvGraphicFramePr>
        <p:xfrm>
          <a:off x="1035541" y="4311762"/>
          <a:ext cx="8498985" cy="1757306"/>
        </p:xfrm>
        <a:graphic>
          <a:graphicData uri="http://schemas.openxmlformats.org/drawingml/2006/table">
            <a:tbl>
              <a:tblPr/>
              <a:tblGrid>
                <a:gridCol w="1345709">
                  <a:extLst>
                    <a:ext uri="{9D8B030D-6E8A-4147-A177-3AD203B41FA5}">
                      <a16:colId xmlns:a16="http://schemas.microsoft.com/office/drawing/2014/main" val="3983824088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319073495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3812672733"/>
                    </a:ext>
                  </a:extLst>
                </a:gridCol>
                <a:gridCol w="2910304">
                  <a:extLst>
                    <a:ext uri="{9D8B030D-6E8A-4147-A177-3AD203B41FA5}">
                      <a16:colId xmlns:a16="http://schemas.microsoft.com/office/drawing/2014/main" val="902727648"/>
                    </a:ext>
                  </a:extLst>
                </a:gridCol>
                <a:gridCol w="1699797">
                  <a:extLst>
                    <a:ext uri="{9D8B030D-6E8A-4147-A177-3AD203B41FA5}">
                      <a16:colId xmlns:a16="http://schemas.microsoft.com/office/drawing/2014/main" val="3690531843"/>
                    </a:ext>
                  </a:extLst>
                </a:gridCol>
              </a:tblGrid>
              <a:tr h="139331">
                <a:tc>
                  <a:txBody>
                    <a:bodyPr/>
                    <a:lstStyle/>
                    <a:p>
                      <a:r>
                        <a:rPr lang="ko-KR" altLang="en-US" sz="1050" b="0" dirty="0" err="1">
                          <a:solidFill>
                            <a:srgbClr val="282828"/>
                          </a:solidFill>
                          <a:effectLst/>
                        </a:rPr>
                        <a:t>시설명</a:t>
                      </a:r>
                      <a:endParaRPr lang="ko-KR" altLang="en-US" sz="1050" b="0" dirty="0">
                        <a:solidFill>
                          <a:srgbClr val="282828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050" b="0">
                          <a:solidFill>
                            <a:srgbClr val="282828"/>
                          </a:solidFill>
                          <a:effectLst/>
                        </a:rPr>
                        <a:t>규모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50" b="0">
                          <a:solidFill>
                            <a:srgbClr val="282828"/>
                          </a:solidFill>
                          <a:effectLst/>
                        </a:rPr>
                        <a:t>구성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b="0">
                          <a:solidFill>
                            <a:srgbClr val="282828"/>
                          </a:solidFill>
                          <a:effectLst/>
                        </a:rPr>
                        <a:t>비고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036919"/>
                  </a:ext>
                </a:extLst>
              </a:tr>
              <a:tr h="298390">
                <a:tc rowSpan="2"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목재문화 체험관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층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475㎡(144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평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)</a:t>
                      </a:r>
                      <a:endParaRPr lang="ko-KR" altLang="en-US" sz="1050" b="0" dirty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목공기계실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목공예체험실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유아체험실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사무실 등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endParaRPr lang="ko-KR" altLang="en-US" sz="1050" b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73528"/>
                  </a:ext>
                </a:extLst>
              </a:tr>
              <a:tr h="2983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2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층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350㎡(106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평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)</a:t>
                      </a:r>
                      <a:endParaRPr lang="ko-KR" altLang="en-US" sz="1050" b="0" dirty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목공예체험실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북까페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시청각실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옥외데크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수유실 등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endParaRPr lang="ko-KR" altLang="en-US" sz="1050" b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375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목공체험장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138㎡(42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평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 dirty="0" err="1">
                          <a:solidFill>
                            <a:srgbClr val="222222"/>
                          </a:solidFill>
                          <a:effectLst/>
                        </a:rPr>
                        <a:t>체험실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창고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 err="1">
                          <a:solidFill>
                            <a:srgbClr val="222222"/>
                          </a:solidFill>
                          <a:effectLst/>
                        </a:rPr>
                        <a:t>전망데크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 등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endParaRPr lang="ko-KR" altLang="en-US" sz="1050" b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706464"/>
                  </a:ext>
                </a:extLst>
              </a:tr>
              <a:tr h="298390">
                <a:tc rowSpan="3"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목조 체험주택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한 옥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78㎡(24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평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)</a:t>
                      </a:r>
                      <a:endParaRPr lang="ko-KR" altLang="en-US" sz="1050" b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방 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3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실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대청마루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주방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욕실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체험용 아궁이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산림청홈페이지 예약</a:t>
                      </a:r>
                      <a:b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</a:br>
                      <a:r>
                        <a:rPr lang="ko-KR" altLang="en-US" sz="1050" b="0" u="none" strike="noStrike" dirty="0" err="1">
                          <a:solidFill>
                            <a:srgbClr val="448AD1"/>
                          </a:solidFill>
                          <a:effectLst/>
                          <a:hlinkClick r:id="rId2"/>
                        </a:rPr>
                        <a:t>숲나들</a:t>
                      </a:r>
                      <a:r>
                        <a:rPr lang="en-US" altLang="ko-KR" sz="1050" b="0" u="none" strike="noStrike" dirty="0">
                          <a:solidFill>
                            <a:srgbClr val="448AD1"/>
                          </a:solidFill>
                          <a:effectLst/>
                          <a:hlinkClick r:id="rId2"/>
                        </a:rPr>
                        <a:t>e (foresttrip.go.kr)</a:t>
                      </a:r>
                      <a:endParaRPr lang="ko-KR" altLang="en-US" sz="1050" b="0" dirty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003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핀란드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62㎡(19</a:t>
                      </a: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평</a:t>
                      </a:r>
                      <a:r>
                        <a:rPr lang="en-US" altLang="ko-KR" sz="1050" b="0">
                          <a:solidFill>
                            <a:srgbClr val="222222"/>
                          </a:solidFill>
                          <a:effectLst/>
                        </a:rPr>
                        <a:t>)</a:t>
                      </a:r>
                      <a:endParaRPr lang="ko-KR" altLang="en-US" sz="1050" b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방 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실 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거실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욕실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4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인용 사우나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벽난로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3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>
                          <a:solidFill>
                            <a:srgbClr val="222222"/>
                          </a:solidFill>
                          <a:effectLst/>
                        </a:rPr>
                        <a:t>몽 골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60㎡(18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평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)</a:t>
                      </a:r>
                      <a:endParaRPr lang="ko-KR" altLang="en-US" sz="1050" b="0" dirty="0">
                        <a:solidFill>
                          <a:srgbClr val="222222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방 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실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욕실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 err="1">
                          <a:solidFill>
                            <a:srgbClr val="222222"/>
                          </a:solidFill>
                          <a:effectLst/>
                        </a:rPr>
                        <a:t>막구조</a:t>
                      </a:r>
                      <a:r>
                        <a:rPr lang="en-US" altLang="ko-KR" sz="1050" b="0" dirty="0">
                          <a:solidFill>
                            <a:srgbClr val="222222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222222"/>
                          </a:solidFill>
                          <a:effectLst/>
                        </a:rPr>
                        <a:t>돔형 지붕덮개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13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278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00ED4-3F22-5B2B-DFCE-95E902440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C35E28-75FE-A242-EE6E-C80F26F81F0F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16AA9-68D3-3521-63EE-15DE8373B31B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B867528C-1163-DAAA-91EB-548869E63697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18384-8FD5-5FAD-B504-18943294BE65}"/>
              </a:ext>
            </a:extLst>
          </p:cNvPr>
          <p:cNvSpPr txBox="1"/>
          <p:nvPr/>
        </p:nvSpPr>
        <p:spPr>
          <a:xfrm>
            <a:off x="920750" y="1210134"/>
            <a:ext cx="199786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1800" dirty="0">
                <a:solidFill>
                  <a:srgbClr val="FF0000"/>
                </a:solidFill>
              </a:rPr>
              <a:t>교육직무연수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D1AD-D185-191E-7BB6-258B2F222EC1}"/>
              </a:ext>
            </a:extLst>
          </p:cNvPr>
          <p:cNvSpPr txBox="1"/>
          <p:nvPr/>
        </p:nvSpPr>
        <p:spPr>
          <a:xfrm>
            <a:off x="843045" y="1801631"/>
            <a:ext cx="8767679" cy="1931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spcBef>
                <a:spcPts val="2625"/>
              </a:spcBef>
              <a:spcAft>
                <a:spcPts val="900"/>
              </a:spcAft>
              <a:buNone/>
            </a:pPr>
            <a:r>
              <a:rPr lang="ko-KR" altLang="en-US" sz="14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지정번호 </a:t>
            </a:r>
            <a:r>
              <a:rPr lang="en-US" altLang="ko-KR" sz="14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: </a:t>
            </a:r>
            <a:r>
              <a:rPr lang="ko-KR" altLang="en-US" sz="14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경기</a:t>
            </a:r>
            <a:r>
              <a:rPr lang="en-US" altLang="ko-KR" sz="14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-</a:t>
            </a:r>
            <a:r>
              <a:rPr lang="ko-KR" altLang="en-US" sz="14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교육</a:t>
            </a:r>
            <a:r>
              <a:rPr lang="en-US" altLang="ko-KR" sz="1400" b="1" i="0" dirty="0">
                <a:solidFill>
                  <a:srgbClr val="282828"/>
                </a:solidFill>
                <a:effectLst/>
                <a:latin typeface="Noto Sans" panose="020B0502040504020204" pitchFamily="34" charset="0"/>
              </a:rPr>
              <a:t>-2025-003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4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교육명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자연 톡톡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나를 키우는 숲 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※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최근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3</a:t>
            </a:r>
            <a:r>
              <a:rPr lang="ko-KR" altLang="en-US" sz="14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년이내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이수자 신청 불가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강사진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산림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·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목재교육전문가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9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명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교육대상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전국 교원 및 교육전문직원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교육내용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 </a:t>
            </a:r>
            <a:r>
              <a:rPr lang="ko-KR" altLang="en-US" sz="14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숲생태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건강한 숲 가치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탄소중립에 대한 이론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·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실습교육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(15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시간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이수조건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연수시간 중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90%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이상 출석</a:t>
            </a:r>
          </a:p>
          <a:p>
            <a:pPr marL="85725" indent="-85725" algn="l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교육비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 89,000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원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/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인  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※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숙박비 미포함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식사는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2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일차 중식만 포함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숙박 </a:t>
            </a:r>
            <a:r>
              <a:rPr lang="ko-KR" altLang="en-US" sz="14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추가시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(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유료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 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숙박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2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인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/1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실 또는 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4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인</a:t>
            </a:r>
            <a:r>
              <a:rPr lang="en-US" altLang="ko-KR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/1</a:t>
            </a:r>
            <a:r>
              <a:rPr lang="ko-KR" altLang="en-US" sz="14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실로 임의 배정</a:t>
            </a:r>
          </a:p>
        </p:txBody>
      </p:sp>
    </p:spTree>
    <p:extLst>
      <p:ext uri="{BB962C8B-B14F-4D97-AF65-F5344CB8AC3E}">
        <p14:creationId xmlns:p14="http://schemas.microsoft.com/office/powerpoint/2010/main" val="3088322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E678-4A5F-2222-FF3D-6B4BA894B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5F3D224-181F-68A3-4AC8-BCA90B0AD1A8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80C5D-FA22-6268-6362-56943532F83A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7E8259C9-3F5A-A226-07A4-1E3C03371564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B9FDE-BFD6-7D16-9755-255A5C2344A5}"/>
              </a:ext>
            </a:extLst>
          </p:cNvPr>
          <p:cNvSpPr txBox="1"/>
          <p:nvPr/>
        </p:nvSpPr>
        <p:spPr>
          <a:xfrm>
            <a:off x="920750" y="1599812"/>
            <a:ext cx="87486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프로그램 소개</a:t>
            </a:r>
            <a:endParaRPr lang="en-US" altLang="ko-KR" sz="1200" b="1" dirty="0"/>
          </a:p>
          <a:p>
            <a:endParaRPr lang="ko-KR" altLang="en-US" sz="1200" b="1" dirty="0"/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교육명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행복한 숲</a:t>
            </a:r>
            <a:r>
              <a:rPr lang="en-US" altLang="ko-KR" sz="1200" dirty="0"/>
              <a:t>, </a:t>
            </a:r>
            <a:r>
              <a:rPr lang="ko-KR" altLang="en-US" sz="1200" dirty="0"/>
              <a:t>너의 숲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200" dirty="0"/>
              <a:t>강사진 </a:t>
            </a:r>
            <a:r>
              <a:rPr lang="en-US" altLang="ko-KR" sz="1200" dirty="0"/>
              <a:t>: </a:t>
            </a:r>
            <a:r>
              <a:rPr lang="ko-KR" altLang="en-US" sz="1200" dirty="0"/>
              <a:t>산림 </a:t>
            </a:r>
            <a:r>
              <a:rPr lang="en-US" altLang="ko-KR" sz="1200" dirty="0"/>
              <a:t>·</a:t>
            </a:r>
            <a:r>
              <a:rPr lang="ko-KR" altLang="en-US" sz="1200" dirty="0"/>
              <a:t>목재교육 전문가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200" dirty="0"/>
              <a:t>교육대상 </a:t>
            </a:r>
            <a:r>
              <a:rPr lang="en-US" altLang="ko-KR" sz="1200" dirty="0"/>
              <a:t>: </a:t>
            </a:r>
            <a:r>
              <a:rPr lang="ko-KR" altLang="en-US" sz="1200" dirty="0"/>
              <a:t>유치원 </a:t>
            </a:r>
            <a:r>
              <a:rPr lang="en-US" altLang="ko-KR" sz="1200" dirty="0"/>
              <a:t>· </a:t>
            </a:r>
            <a:r>
              <a:rPr lang="ko-KR" altLang="en-US" sz="1200" dirty="0"/>
              <a:t>학교 </a:t>
            </a:r>
            <a:r>
              <a:rPr lang="en-US" altLang="ko-KR" sz="1200" dirty="0"/>
              <a:t>·</a:t>
            </a:r>
            <a:r>
              <a:rPr lang="ko-KR" altLang="en-US" sz="1200" dirty="0"/>
              <a:t>법인 </a:t>
            </a:r>
            <a:r>
              <a:rPr lang="en-US" altLang="ko-KR" sz="1200" dirty="0"/>
              <a:t>·</a:t>
            </a:r>
            <a:r>
              <a:rPr lang="ko-KR" altLang="en-US" sz="1200" dirty="0"/>
              <a:t>단체</a:t>
            </a:r>
            <a:r>
              <a:rPr lang="en-US" altLang="ko-KR" sz="1200" dirty="0"/>
              <a:t>(</a:t>
            </a:r>
            <a:r>
              <a:rPr lang="ko-KR" altLang="en-US" sz="1200" dirty="0"/>
              <a:t>정원 </a:t>
            </a:r>
            <a:r>
              <a:rPr lang="en-US" altLang="ko-KR" sz="1200" dirty="0"/>
              <a:t>30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200" dirty="0"/>
              <a:t>교육내용 </a:t>
            </a:r>
            <a:r>
              <a:rPr lang="en-US" altLang="ko-KR" sz="1200" dirty="0"/>
              <a:t>: </a:t>
            </a:r>
            <a:r>
              <a:rPr lang="ko-KR" altLang="en-US" sz="1200" dirty="0"/>
              <a:t>산림교육프로그램</a:t>
            </a:r>
            <a:r>
              <a:rPr lang="en-US" altLang="ko-KR" sz="1200" dirty="0"/>
              <a:t>(</a:t>
            </a:r>
            <a:r>
              <a:rPr lang="ko-KR" altLang="en-US" sz="1200" dirty="0"/>
              <a:t>손수건 천연염색</a:t>
            </a:r>
            <a:r>
              <a:rPr lang="en-US" altLang="ko-KR" sz="1200" dirty="0"/>
              <a:t>, </a:t>
            </a:r>
            <a:r>
              <a:rPr lang="ko-KR" altLang="en-US" sz="1200" dirty="0"/>
              <a:t>생태놀이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숲멍때리기</a:t>
            </a:r>
            <a:r>
              <a:rPr lang="ko-KR" altLang="en-US" sz="1200" dirty="0"/>
              <a:t> 등</a:t>
            </a:r>
            <a:r>
              <a:rPr lang="en-US" altLang="ko-KR" sz="1200" dirty="0"/>
              <a:t>)</a:t>
            </a:r>
            <a:r>
              <a:rPr lang="ko-KR" altLang="en-US" sz="1200" dirty="0"/>
              <a:t>과 목공체험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200" dirty="0"/>
              <a:t>교육형태 </a:t>
            </a:r>
            <a:r>
              <a:rPr lang="en-US" altLang="ko-KR" sz="1200" dirty="0"/>
              <a:t>: </a:t>
            </a:r>
            <a:r>
              <a:rPr lang="ko-KR" altLang="en-US" sz="1200" dirty="0"/>
              <a:t>당일형</a:t>
            </a:r>
            <a:r>
              <a:rPr lang="en-US" altLang="ko-KR" sz="1200" dirty="0"/>
              <a:t>, </a:t>
            </a:r>
            <a:r>
              <a:rPr lang="ko-KR" altLang="en-US" sz="1200" dirty="0"/>
              <a:t>숙박형</a:t>
            </a:r>
            <a:r>
              <a:rPr lang="en-US" altLang="ko-KR" sz="1200" dirty="0"/>
              <a:t>(1</a:t>
            </a:r>
            <a:r>
              <a:rPr lang="ko-KR" altLang="en-US" sz="1200" dirty="0"/>
              <a:t>박 </a:t>
            </a:r>
            <a:r>
              <a:rPr lang="en-US" altLang="ko-KR" sz="1200" dirty="0"/>
              <a:t>2</a:t>
            </a:r>
            <a:r>
              <a:rPr lang="ko-KR" altLang="en-US" sz="1200" dirty="0"/>
              <a:t>일</a:t>
            </a:r>
            <a:r>
              <a:rPr lang="en-US" altLang="ko-KR" sz="1200" dirty="0"/>
              <a:t>)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1200" dirty="0"/>
              <a:t>교육비 </a:t>
            </a:r>
            <a:r>
              <a:rPr lang="en-US" altLang="ko-KR" sz="1200" dirty="0"/>
              <a:t>: </a:t>
            </a:r>
            <a:r>
              <a:rPr lang="ko-KR" altLang="en-US" sz="1200" dirty="0"/>
              <a:t>당일형</a:t>
            </a:r>
            <a:r>
              <a:rPr lang="en-US" altLang="ko-KR" sz="1200" dirty="0"/>
              <a:t>, </a:t>
            </a:r>
            <a:r>
              <a:rPr lang="ko-KR" altLang="en-US" sz="1200" dirty="0"/>
              <a:t>숙박형</a:t>
            </a:r>
            <a:r>
              <a:rPr lang="en-US" altLang="ko-KR" sz="1200" dirty="0"/>
              <a:t>, </a:t>
            </a:r>
            <a:r>
              <a:rPr lang="ko-KR" altLang="en-US" sz="1200" dirty="0"/>
              <a:t>목공체험품목에 따라 상이함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20470-B789-D848-7DC3-CF223771E9EF}"/>
              </a:ext>
            </a:extLst>
          </p:cNvPr>
          <p:cNvSpPr txBox="1"/>
          <p:nvPr/>
        </p:nvSpPr>
        <p:spPr>
          <a:xfrm>
            <a:off x="920750" y="1210134"/>
            <a:ext cx="199786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solidFill>
                  <a:srgbClr val="FF0000"/>
                </a:solidFill>
              </a:rPr>
              <a:t>행복한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숲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너의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숲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4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EFC52-2EEB-7708-2062-4DD51B8E8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7EB642-DF1E-1477-A03B-FD6A33DBC546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A6F20-E9AC-0AF2-168D-FE0A09B2B0DA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교육프로그램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1187C3AB-C626-18A1-50F6-884E0E4A6AE4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1ECA5-372B-0D58-9197-36B26B409E53}"/>
              </a:ext>
            </a:extLst>
          </p:cNvPr>
          <p:cNvSpPr txBox="1"/>
          <p:nvPr/>
        </p:nvSpPr>
        <p:spPr>
          <a:xfrm>
            <a:off x="920750" y="1599812"/>
            <a:ext cx="87486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/>
              <a:t>유아숲체험</a:t>
            </a:r>
            <a:r>
              <a:rPr lang="ko-KR" altLang="en-US" sz="1100" b="1" dirty="0"/>
              <a:t> 이란</a:t>
            </a:r>
            <a:r>
              <a:rPr lang="en-US" altLang="ko-KR" sz="1100" b="1" dirty="0"/>
              <a:t>?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법적정의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산림교육의 활성화에 관한 법률 제</a:t>
            </a:r>
            <a:r>
              <a:rPr lang="en-US" altLang="ko-KR" sz="1100" b="1" dirty="0"/>
              <a:t>12</a:t>
            </a:r>
            <a:r>
              <a:rPr lang="ko-KR" altLang="en-US" sz="1100" b="1" dirty="0"/>
              <a:t>조</a:t>
            </a:r>
            <a:r>
              <a:rPr lang="en-US" altLang="ko-KR" sz="1100" b="1" dirty="0"/>
              <a:t>)</a:t>
            </a:r>
          </a:p>
          <a:p>
            <a:r>
              <a:rPr lang="ko-KR" altLang="en-US" sz="1100" dirty="0"/>
              <a:t>유아가 산림의 다양한 기능을 체험함으로써 정서를 함양하고</a:t>
            </a:r>
            <a:r>
              <a:rPr lang="en-US" altLang="ko-KR" sz="1100" dirty="0"/>
              <a:t>, </a:t>
            </a:r>
            <a:r>
              <a:rPr lang="ko-KR" altLang="en-US" sz="1100" dirty="0"/>
              <a:t>전인적</a:t>
            </a:r>
            <a:r>
              <a:rPr lang="en-US" altLang="ko-KR" sz="1100" dirty="0"/>
              <a:t>(</a:t>
            </a:r>
            <a:r>
              <a:rPr lang="ko-KR" altLang="en-US" sz="1100" dirty="0"/>
              <a:t>全人的</a:t>
            </a:r>
            <a:r>
              <a:rPr lang="en-US" altLang="ko-KR" sz="1100" dirty="0"/>
              <a:t>) </a:t>
            </a:r>
            <a:r>
              <a:rPr lang="ko-KR" altLang="en-US" sz="1100" dirty="0"/>
              <a:t>성장을 할 수 있도록 지도</a:t>
            </a:r>
            <a:r>
              <a:rPr lang="en-US" altLang="ko-KR" sz="1100" dirty="0"/>
              <a:t>, </a:t>
            </a:r>
            <a:r>
              <a:rPr lang="ko-KR" altLang="en-US" sz="1100" dirty="0"/>
              <a:t>교육하는 시설입니다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인간이 지니고 있는 모든 자질</a:t>
            </a:r>
            <a:r>
              <a:rPr lang="en-US" altLang="ko-KR" sz="1100" dirty="0"/>
              <a:t>(</a:t>
            </a:r>
            <a:r>
              <a:rPr lang="ko-KR" altLang="en-US" sz="1100" dirty="0"/>
              <a:t>資質</a:t>
            </a:r>
            <a:r>
              <a:rPr lang="en-US" altLang="ko-KR" sz="1100" dirty="0"/>
              <a:t>)</a:t>
            </a:r>
            <a:r>
              <a:rPr lang="ko-KR" altLang="en-US" sz="1100" dirty="0"/>
              <a:t>을 전면적</a:t>
            </a:r>
            <a:r>
              <a:rPr lang="en-US" altLang="ko-KR" sz="1100" dirty="0"/>
              <a:t>, </a:t>
            </a:r>
            <a:r>
              <a:rPr lang="ko-KR" altLang="en-US" sz="1100" dirty="0"/>
              <a:t>조화적으로 성장시킵니다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인간으로서 바람직한 넓은 교양과 건전한 인격으로 성장시킵니다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신체적 성장</a:t>
            </a:r>
            <a:r>
              <a:rPr lang="en-US" altLang="ko-KR" sz="1100" dirty="0"/>
              <a:t>, </a:t>
            </a:r>
            <a:r>
              <a:rPr lang="ko-KR" altLang="en-US" sz="1100" dirty="0"/>
              <a:t>지적 성장</a:t>
            </a:r>
            <a:r>
              <a:rPr lang="en-US" altLang="ko-KR" sz="1100" dirty="0"/>
              <a:t>, </a:t>
            </a:r>
            <a:r>
              <a:rPr lang="ko-KR" altLang="en-US" sz="1100" dirty="0"/>
              <a:t>정서적 발달</a:t>
            </a:r>
            <a:r>
              <a:rPr lang="en-US" altLang="ko-KR" sz="1100" dirty="0"/>
              <a:t>, </a:t>
            </a:r>
            <a:r>
              <a:rPr lang="ko-KR" altLang="en-US" sz="1100" dirty="0"/>
              <a:t>사회성 발달의 조화가 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b="1" dirty="0"/>
              <a:t>기본개념</a:t>
            </a:r>
          </a:p>
          <a:p>
            <a:r>
              <a:rPr lang="ko-KR" altLang="en-US" sz="1100" dirty="0"/>
              <a:t>유아가 숲에서 맘껏 뛰놀고 오감을 통해 자연과 교감하는 등 전인적 성장을 위해 제공되는 공간입니다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숲이 교과서가 되고</a:t>
            </a:r>
            <a:r>
              <a:rPr lang="en-US" altLang="ko-KR" sz="1100" dirty="0"/>
              <a:t>, </a:t>
            </a:r>
            <a:r>
              <a:rPr lang="ko-KR" altLang="en-US" sz="1100" dirty="0"/>
              <a:t>놀이 자체가 배움이 되는 교육의 장을 말합니다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'</a:t>
            </a:r>
            <a:r>
              <a:rPr lang="ko-KR" altLang="en-US" sz="1100" dirty="0" err="1"/>
              <a:t>유아숲체험원</a:t>
            </a:r>
            <a:r>
              <a:rPr lang="en-US" altLang="ko-KR" sz="1100" dirty="0"/>
              <a:t>'</a:t>
            </a:r>
            <a:r>
              <a:rPr lang="ko-KR" altLang="en-US" sz="1100" dirty="0"/>
              <a:t>의 법적 정의에는 </a:t>
            </a:r>
            <a:r>
              <a:rPr lang="en-US" altLang="ko-KR" sz="1100" dirty="0"/>
              <a:t>'</a:t>
            </a:r>
            <a:r>
              <a:rPr lang="ko-KR" altLang="en-US" sz="1100" dirty="0"/>
              <a:t>시설</a:t>
            </a:r>
            <a:r>
              <a:rPr lang="en-US" altLang="ko-KR" sz="1100" dirty="0"/>
              <a:t>'</a:t>
            </a:r>
            <a:r>
              <a:rPr lang="ko-KR" altLang="en-US" sz="1100" dirty="0"/>
              <a:t>이라는 표현을 쓰고 있지만 그 본질은 시설보다는 공간의 의미가 더 큽니다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물론 </a:t>
            </a:r>
            <a:r>
              <a:rPr lang="ko-KR" altLang="en-US" sz="1100" dirty="0" err="1"/>
              <a:t>유아숲체험원에는</a:t>
            </a:r>
            <a:r>
              <a:rPr lang="ko-KR" altLang="en-US" sz="1100" dirty="0"/>
              <a:t> 대피소 등 시설물도 포함되지만 </a:t>
            </a:r>
            <a:r>
              <a:rPr lang="en-US" altLang="ko-KR" sz="1100" dirty="0"/>
              <a:t>'</a:t>
            </a:r>
            <a:r>
              <a:rPr lang="ko-KR" altLang="en-US" sz="1100" dirty="0"/>
              <a:t>야외체험학습장</a:t>
            </a:r>
            <a:r>
              <a:rPr lang="en-US" altLang="ko-KR" sz="1100" dirty="0"/>
              <a:t>' </a:t>
            </a:r>
            <a:r>
              <a:rPr lang="ko-KR" altLang="en-US" sz="1100" dirty="0"/>
              <a:t>같이 공간의 비중이 큰 것을 의미합니다</a:t>
            </a:r>
            <a:r>
              <a:rPr lang="en-US" altLang="ko-KR" sz="1100" dirty="0"/>
              <a:t>.)</a:t>
            </a:r>
          </a:p>
          <a:p>
            <a:r>
              <a:rPr lang="ko-KR" altLang="en-US" sz="1100" dirty="0"/>
              <a:t>인공 시설보다는 자연 체험 위주의 공간 조성을 지향합니다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시설 위주의 하드웨어적 접근 보다는 </a:t>
            </a:r>
            <a:r>
              <a:rPr lang="en-US" altLang="ko-KR" sz="1100" dirty="0"/>
              <a:t>'</a:t>
            </a:r>
            <a:r>
              <a:rPr lang="ko-KR" altLang="en-US" sz="1100" dirty="0"/>
              <a:t>숲을 만나고</a:t>
            </a:r>
            <a:r>
              <a:rPr lang="en-US" altLang="ko-KR" sz="1100" dirty="0"/>
              <a:t>', '</a:t>
            </a:r>
            <a:r>
              <a:rPr lang="ko-KR" altLang="en-US" sz="1100" dirty="0"/>
              <a:t>숲을 발견하고</a:t>
            </a:r>
            <a:r>
              <a:rPr lang="en-US" altLang="ko-KR" sz="1100" dirty="0"/>
              <a:t>', '</a:t>
            </a:r>
            <a:r>
              <a:rPr lang="ko-KR" altLang="en-US" sz="1100" dirty="0"/>
              <a:t>숲과 하나가 되는</a:t>
            </a:r>
            <a:r>
              <a:rPr lang="en-US" altLang="ko-KR" sz="1100" dirty="0"/>
              <a:t>' </a:t>
            </a:r>
            <a:r>
              <a:rPr lang="ko-KR" altLang="en-US" sz="1100" dirty="0"/>
              <a:t>체험 활동 우주의 소프트웨어적 접근을 지향합니다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 err="1"/>
              <a:t>유아숲체험원</a:t>
            </a:r>
            <a:r>
              <a:rPr lang="ko-KR" altLang="en-US" sz="1100" dirty="0"/>
              <a:t> 조성과 프로그램 운영에 있어서 형식이나 규칙</a:t>
            </a:r>
            <a:r>
              <a:rPr lang="en-US" altLang="ko-KR" sz="1100" dirty="0"/>
              <a:t>, </a:t>
            </a:r>
            <a:r>
              <a:rPr lang="ko-KR" altLang="en-US" sz="1100" dirty="0"/>
              <a:t>통제와 제한은 최소화합니다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세상의 전체적인 조화를 터득</a:t>
            </a:r>
            <a:r>
              <a:rPr lang="en-US" altLang="ko-KR" sz="1100" dirty="0"/>
              <a:t>(</a:t>
            </a:r>
            <a:r>
              <a:rPr lang="ko-KR" altLang="en-US" sz="1100" dirty="0"/>
              <a:t>유아의 자연이 삶에 주는 지혜 경험</a:t>
            </a:r>
            <a:r>
              <a:rPr lang="en-US" altLang="ko-KR" sz="1100" dirty="0"/>
              <a:t>)</a:t>
            </a:r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자연을 탐구하고자 하는 </a:t>
            </a:r>
            <a:r>
              <a:rPr lang="ko-KR" altLang="en-US" sz="1100" dirty="0" err="1"/>
              <a:t>탐구력과</a:t>
            </a:r>
            <a:r>
              <a:rPr lang="ko-KR" altLang="en-US" sz="1100" dirty="0"/>
              <a:t> 모험심 자극</a:t>
            </a:r>
            <a:r>
              <a:rPr lang="en-US" altLang="ko-KR" sz="1100" dirty="0"/>
              <a:t>(</a:t>
            </a:r>
            <a:r>
              <a:rPr lang="ko-KR" altLang="en-US" sz="1100" dirty="0"/>
              <a:t>유아의 직관력과 상상력 증진</a:t>
            </a:r>
            <a:r>
              <a:rPr lang="en-US" altLang="ko-KR" sz="1100" dirty="0"/>
              <a:t>)</a:t>
            </a:r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움직임을 통한 건강한 삶</a:t>
            </a:r>
            <a:r>
              <a:rPr lang="en-US" altLang="ko-KR" sz="1100" dirty="0"/>
              <a:t>(</a:t>
            </a:r>
            <a:r>
              <a:rPr lang="ko-KR" altLang="en-US" sz="1100" dirty="0"/>
              <a:t>유아의 존재는 움직이는 존재</a:t>
            </a:r>
            <a:r>
              <a:rPr lang="en-US" altLang="ko-KR" sz="1100" dirty="0"/>
              <a:t>)</a:t>
            </a:r>
            <a:r>
              <a:rPr lang="ko-KR" altLang="en-US" sz="1100" dirty="0"/>
              <a:t>을 얻을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자연을 소재로 한 놀이로 창의성 증진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놀잇감에</a:t>
            </a:r>
            <a:r>
              <a:rPr lang="ko-KR" altLang="en-US" sz="1100" dirty="0"/>
              <a:t> 의미를 부여하는 과정에서 사고력 발달</a:t>
            </a:r>
            <a:r>
              <a:rPr lang="en-US" altLang="ko-KR" sz="1100" dirty="0"/>
              <a:t>)</a:t>
            </a:r>
            <a:r>
              <a:rPr lang="ko-KR" altLang="en-US" sz="1100" dirty="0"/>
              <a:t>됩니다</a:t>
            </a:r>
            <a:r>
              <a:rPr lang="en-US" altLang="ko-KR" sz="11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9B2A5-5116-C9DA-345B-D9610D045379}"/>
              </a:ext>
            </a:extLst>
          </p:cNvPr>
          <p:cNvSpPr txBox="1"/>
          <p:nvPr/>
        </p:nvSpPr>
        <p:spPr>
          <a:xfrm>
            <a:off x="920750" y="1210134"/>
            <a:ext cx="199786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dirty="0" err="1">
                <a:solidFill>
                  <a:srgbClr val="FF0000"/>
                </a:solidFill>
              </a:rPr>
              <a:t>유아숲체험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01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121F-BE07-7A23-FC4B-CC4EF267A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0846F2-B6D6-8E82-1C96-88804C3257CD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AF008-1DD1-9059-72D4-E4787D1F1EB7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센터소개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FF4EB5-B7EA-A722-8AE8-5DA778C553E5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21445BB-BC19-64F8-3483-F43B33ADD561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01FFC92-9B8C-D4F4-2644-EBF943B09EE9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3E5C1A4-ACC2-3D0B-F1E3-A35A3705762B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71EC61-F2B8-0D6A-F731-2DBA9C734273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F14A7A6C-9938-8B65-7E93-C62BD7E618A0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C5087D-E83B-9D7C-C0DB-54B84F45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6"/>
            <a:ext cx="2649678" cy="4710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6A8EE2BE-8590-9ECD-5AB7-247FD6F33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830245"/>
              </p:ext>
            </p:extLst>
          </p:nvPr>
        </p:nvGraphicFramePr>
        <p:xfrm>
          <a:off x="4953000" y="1561350"/>
          <a:ext cx="4605339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용인산림교육센터에서 제공하는 센터소개 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기능구성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센터소개 정보를 한국어 및 </a:t>
                      </a:r>
                      <a:r>
                        <a:rPr lang="ko-KR" altLang="en-US" sz="1000" dirty="0" err="1"/>
                        <a:t>수어정보로</a:t>
                      </a:r>
                      <a:r>
                        <a:rPr lang="ko-KR" altLang="en-US" sz="1000" dirty="0"/>
                        <a:t> 표출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수어정보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수어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CED42-5874-F14E-1403-1D2914DA14B5}"/>
              </a:ext>
            </a:extLst>
          </p:cNvPr>
          <p:cNvSpPr txBox="1"/>
          <p:nvPr/>
        </p:nvSpPr>
        <p:spPr>
          <a:xfrm>
            <a:off x="930487" y="2327283"/>
            <a:ext cx="1805333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시민의 창의성과 정서를 함양하고 산림에 대한 가치관을 증진시키기 위한 목적으로 </a:t>
            </a:r>
            <a:endParaRPr lang="en-US" altLang="ko-KR" sz="1200" dirty="0"/>
          </a:p>
          <a:p>
            <a:r>
              <a:rPr lang="ko-KR" altLang="en-US" sz="1200" dirty="0"/>
              <a:t>숲 체험과 숙박을 함께 이용할 수 있는 시설입니다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1436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A8A78-FE49-6D2B-422A-45741348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01F484-FA64-E01A-CCB7-CC46E22DA63B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33609-08DA-75A5-57B8-B2226E8DD71D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센터소개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80237C-9063-DB50-2A65-AC17C81125A6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941D49A-2E87-C8CE-DB3D-06BE9F985175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D88B538-B2DD-8D52-819B-1440992F31D9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C9F01C5-37CF-1CDC-657C-A2218E8C9896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DC3E88-DF7D-9610-B49B-C85E2EFF4034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09ED770A-AD13-78F9-C5FB-B65C7118FBCB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7AF91-B33F-9997-16D1-BE637D07F9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0487" y="1562306"/>
            <a:ext cx="2649678" cy="4710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1CD53C02-BD7B-2C57-AA26-05EA3EBCE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61216"/>
              </p:ext>
            </p:extLst>
          </p:nvPr>
        </p:nvGraphicFramePr>
        <p:xfrm>
          <a:off x="4953000" y="1561350"/>
          <a:ext cx="4605339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용인산림교육센터에서 제공하는 시설개요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기능구성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시설개요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71D39B-CBDC-CA4A-DBBD-F4640D744243}"/>
              </a:ext>
            </a:extLst>
          </p:cNvPr>
          <p:cNvSpPr/>
          <p:nvPr/>
        </p:nvSpPr>
        <p:spPr>
          <a:xfrm>
            <a:off x="964761" y="2124075"/>
            <a:ext cx="2445114" cy="191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7B662-42CE-0790-86E7-8863BE236755}"/>
              </a:ext>
            </a:extLst>
          </p:cNvPr>
          <p:cNvSpPr txBox="1"/>
          <p:nvPr/>
        </p:nvSpPr>
        <p:spPr>
          <a:xfrm>
            <a:off x="919041" y="2411766"/>
            <a:ext cx="275209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rgbClr val="444444"/>
                </a:solidFill>
                <a:latin typeface="Noto Sans" panose="020B0502040504020204" pitchFamily="34" charset="0"/>
              </a:rPr>
              <a:t>사업개요</a:t>
            </a:r>
            <a:endParaRPr lang="en-US" altLang="ko-KR" sz="700" b="1" dirty="0">
              <a:solidFill>
                <a:srgbClr val="444444"/>
              </a:solidFill>
              <a:latin typeface="Noto Sans" panose="020B0502040504020204" pitchFamily="34" charset="0"/>
            </a:endParaRPr>
          </a:p>
          <a:p>
            <a:pPr marL="92075" indent="-92075"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위치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처인구 </a:t>
            </a:r>
            <a:r>
              <a:rPr lang="ko-KR" altLang="en-US" sz="7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모현읍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ko-KR" altLang="en-US" sz="7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초부로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196-11(</a:t>
            </a:r>
            <a:r>
              <a:rPr lang="ko-KR" altLang="en-US" sz="7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초부리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275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번지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일원</a:t>
            </a:r>
          </a:p>
          <a:p>
            <a:pPr marL="92075" indent="-92075"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면적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:12,190㎡ (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조성면적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 199,825㎡,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연면적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 2,972㎡)</a:t>
            </a:r>
          </a:p>
          <a:p>
            <a:pPr marL="92075" indent="-92075"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기간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:‘15. 3. ~ ’19. 12.</a:t>
            </a:r>
          </a:p>
          <a:p>
            <a:pPr marL="92075" indent="-92075"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사업비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:250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억원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[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토지매입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120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억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시설비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130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억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(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국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13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억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도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7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억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시 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110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억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)]</a:t>
            </a:r>
          </a:p>
          <a:p>
            <a:pPr marL="92075" indent="-92075" algn="l">
              <a:buFont typeface="Arial" panose="020B0604020202020204" pitchFamily="34" charset="0"/>
              <a:buChar char="•"/>
            </a:pP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주요시설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: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교육관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7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숙박동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7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나눔숲복지센터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식당</a:t>
            </a:r>
            <a:r>
              <a:rPr lang="en-US" altLang="ko-KR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7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진입로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9998F-9BBD-350C-29CB-7CB5DEA69977}"/>
              </a:ext>
            </a:extLst>
          </p:cNvPr>
          <p:cNvSpPr txBox="1"/>
          <p:nvPr/>
        </p:nvSpPr>
        <p:spPr>
          <a:xfrm>
            <a:off x="979050" y="2070469"/>
            <a:ext cx="114026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0">
            <a:spAutoFit/>
          </a:bodyPr>
          <a:lstStyle/>
          <a:p>
            <a:pPr latinLnBrk="0">
              <a:spcBef>
                <a:spcPts val="2625"/>
              </a:spcBef>
              <a:spcAft>
                <a:spcPts val="900"/>
              </a:spcAft>
              <a:buNone/>
            </a:pPr>
            <a:r>
              <a:rPr lang="ko-KR" altLang="en-US" sz="800" b="1" dirty="0">
                <a:solidFill>
                  <a:srgbClr val="00757F"/>
                </a:solidFill>
                <a:latin typeface="Noto Sans" panose="020B0502040504020204" pitchFamily="34" charset="0"/>
              </a:rPr>
              <a:t>시설</a:t>
            </a:r>
            <a:r>
              <a:rPr lang="ko-KR" altLang="en-US" sz="800" b="1" i="0" dirty="0">
                <a:solidFill>
                  <a:srgbClr val="00757F"/>
                </a:solidFill>
                <a:effectLst/>
                <a:latin typeface="Noto Sans" panose="020B0502040504020204" pitchFamily="34" charset="0"/>
              </a:rPr>
              <a:t>개요는</a:t>
            </a:r>
            <a:r>
              <a:rPr lang="en-US" altLang="ko-KR" sz="800" b="1" i="0" dirty="0">
                <a:solidFill>
                  <a:srgbClr val="00757F"/>
                </a:solidFill>
                <a:effectLst/>
                <a:latin typeface="Noto Sans" panose="020B0502040504020204" pitchFamily="34" charset="0"/>
              </a:rPr>
              <a:t>?</a:t>
            </a:r>
            <a:endParaRPr lang="ko-KR" altLang="en-US" sz="800" b="1" i="0" dirty="0">
              <a:solidFill>
                <a:srgbClr val="00757F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DDB721-73AB-E047-7DC0-C3F822836AFE}"/>
              </a:ext>
            </a:extLst>
          </p:cNvPr>
          <p:cNvSpPr txBox="1"/>
          <p:nvPr/>
        </p:nvSpPr>
        <p:spPr>
          <a:xfrm>
            <a:off x="943324" y="3284955"/>
            <a:ext cx="2468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rgbClr val="444444"/>
                </a:solidFill>
                <a:latin typeface="Noto Sans" panose="020B0502040504020204" pitchFamily="34" charset="0"/>
              </a:rPr>
              <a:t>시설 및 산림교육 프로그램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444444"/>
                </a:solidFill>
                <a:latin typeface="Noto Sans" panose="020B0502040504020204" pitchFamily="34" charset="0"/>
              </a:rPr>
              <a:t>시설안내 </a:t>
            </a:r>
            <a:r>
              <a:rPr lang="en-US" altLang="ko-KR" sz="700" dirty="0">
                <a:solidFill>
                  <a:srgbClr val="444444"/>
                </a:solidFill>
                <a:latin typeface="Noto Sans" panose="020B0502040504020204" pitchFamily="34" charset="0"/>
              </a:rPr>
              <a:t>: </a:t>
            </a:r>
            <a:r>
              <a:rPr lang="ko-KR" altLang="en-US" sz="700" dirty="0">
                <a:solidFill>
                  <a:srgbClr val="444444"/>
                </a:solidFill>
                <a:latin typeface="Noto Sans" panose="020B0502040504020204" pitchFamily="34" charset="0"/>
              </a:rPr>
              <a:t>총 강의시설 5실, 숙박시설 17실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700" dirty="0" err="1">
                <a:solidFill>
                  <a:srgbClr val="444444"/>
                </a:solidFill>
                <a:latin typeface="Noto Sans" panose="020B0502040504020204" pitchFamily="34" charset="0"/>
              </a:rPr>
              <a:t>강의시설대강당</a:t>
            </a:r>
            <a:r>
              <a:rPr lang="ko-KR" altLang="en-US" sz="700" dirty="0">
                <a:solidFill>
                  <a:srgbClr val="444444"/>
                </a:solidFill>
                <a:latin typeface="Noto Sans" panose="020B0502040504020204" pitchFamily="34" charset="0"/>
              </a:rPr>
              <a:t>, </a:t>
            </a:r>
            <a:r>
              <a:rPr lang="ko-KR" altLang="en-US" sz="700" dirty="0" err="1">
                <a:solidFill>
                  <a:srgbClr val="444444"/>
                </a:solidFill>
                <a:latin typeface="Noto Sans" panose="020B0502040504020204" pitchFamily="34" charset="0"/>
              </a:rPr>
              <a:t>강의·체험실</a:t>
            </a:r>
            <a:r>
              <a:rPr lang="ko-KR" altLang="en-US" sz="700" dirty="0">
                <a:solidFill>
                  <a:srgbClr val="444444"/>
                </a:solidFill>
                <a:latin typeface="Noto Sans" panose="020B0502040504020204" pitchFamily="34" charset="0"/>
              </a:rPr>
              <a:t>(4실)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700" dirty="0">
                <a:solidFill>
                  <a:srgbClr val="444444"/>
                </a:solidFill>
                <a:latin typeface="Noto Sans" panose="020B0502040504020204" pitchFamily="34" charset="0"/>
              </a:rPr>
              <a:t>숙박시설2인(6), 5인(7), 12인(4)</a:t>
            </a:r>
          </a:p>
        </p:txBody>
      </p:sp>
    </p:spTree>
    <p:extLst>
      <p:ext uri="{BB962C8B-B14F-4D97-AF65-F5344CB8AC3E}">
        <p14:creationId xmlns:p14="http://schemas.microsoft.com/office/powerpoint/2010/main" val="342392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10BC-C513-4719-286B-16F6BA03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70AF1EC-E6BF-3FCF-12D1-146C42287D71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B20DF-3031-E9C0-AA22-1653AD46A47F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기능설명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F6B57F-654C-DC6D-628C-87898021F098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73C5659-98DC-FFC8-E06D-0F65F6E2447F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ABFF47D-CBE4-2FCA-B4BD-2F9901B267E4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A4253AE-4339-884E-A1D3-D44F644C4C6E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05756C-2CF1-9703-7853-F41B4454356C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7F43F937-43E0-C0D9-A9E9-9EF53112AAAB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BC1C9FB8-1FE5-3C53-6AFE-9E36CA496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79858"/>
              </p:ext>
            </p:extLst>
          </p:nvPr>
        </p:nvGraphicFramePr>
        <p:xfrm>
          <a:off x="4953000" y="1561350"/>
          <a:ext cx="4605339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     휠체어장애인 및 </a:t>
                      </a:r>
                      <a:r>
                        <a:rPr lang="ko-KR" altLang="en-US" sz="1000" dirty="0" err="1"/>
                        <a:t>저신장자를</a:t>
                      </a:r>
                      <a:r>
                        <a:rPr lang="ko-KR" altLang="en-US" sz="1000" dirty="0"/>
                        <a:t> 위한 화면 높낮이 기능 제공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     관리자 계정을 추가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수정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*</a:t>
                      </a: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01DBB46-BF59-3FE6-E0FD-4597EA27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7" y="1561350"/>
            <a:ext cx="1304365" cy="23198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24CF40-AAC0-EB00-56F7-02409B12E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001" y="1561350"/>
            <a:ext cx="1304365" cy="2319812"/>
          </a:xfrm>
          <a:prstGeom prst="rect">
            <a:avLst/>
          </a:prstGeom>
        </p:spPr>
      </p:pic>
      <p:sp>
        <p:nvSpPr>
          <p:cNvPr id="23" name="AutoShape 277">
            <a:extLst>
              <a:ext uri="{FF2B5EF4-FFF2-40B4-BE49-F238E27FC236}">
                <a16:creationId xmlns:a16="http://schemas.microsoft.com/office/drawing/2014/main" id="{25F2925D-F631-A73C-EE6E-496153CBC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137" y="2596613"/>
            <a:ext cx="482485" cy="234904"/>
          </a:xfrm>
          <a:prstGeom prst="rightArrow">
            <a:avLst>
              <a:gd name="adj1" fmla="val 62926"/>
              <a:gd name="adj2" fmla="val 45638"/>
            </a:avLst>
          </a:prstGeom>
          <a:gradFill flip="none" rotWithShape="1">
            <a:gsLst>
              <a:gs pos="0">
                <a:srgbClr val="D5D5D5"/>
              </a:gs>
              <a:gs pos="50000">
                <a:srgbClr val="EAEAEA"/>
              </a:gs>
              <a:gs pos="100000">
                <a:schemeClr val="bg1">
                  <a:lumMod val="95000"/>
                </a:schemeClr>
              </a:gs>
            </a:gsLst>
            <a:lin ang="10800000" scaled="0"/>
            <a:tileRect/>
          </a:gradFill>
          <a:ln w="9525"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98000">
                  <a:srgbClr val="ECECEC">
                    <a:alpha val="66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b="1" dirty="0"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513D58-2696-31F8-1F2A-8972CF324C6E}"/>
              </a:ext>
            </a:extLst>
          </p:cNvPr>
          <p:cNvSpPr txBox="1"/>
          <p:nvPr/>
        </p:nvSpPr>
        <p:spPr>
          <a:xfrm>
            <a:off x="2315889" y="2213241"/>
            <a:ext cx="865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000" b="1" dirty="0"/>
              <a:t>화면 높낮이</a:t>
            </a:r>
            <a:endParaRPr lang="en-US" altLang="ko-KR" sz="1000" b="1" dirty="0"/>
          </a:p>
          <a:p>
            <a:pPr algn="ctr" latinLnBrk="1"/>
            <a:r>
              <a:rPr lang="ko-KR" altLang="en-US" sz="1000" b="1" dirty="0"/>
              <a:t>조절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8C09DD2-A6BF-8F10-C9AA-81BF8EA1ADCF}"/>
              </a:ext>
            </a:extLst>
          </p:cNvPr>
          <p:cNvGrpSpPr/>
          <p:nvPr/>
        </p:nvGrpSpPr>
        <p:grpSpPr>
          <a:xfrm>
            <a:off x="5313803" y="2060844"/>
            <a:ext cx="203077" cy="203077"/>
            <a:chOff x="7762826" y="1537406"/>
            <a:chExt cx="912398" cy="91239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6BA10B8-FC6E-F5B5-E55E-6309EFF8197F}"/>
                </a:ext>
              </a:extLst>
            </p:cNvPr>
            <p:cNvSpPr/>
            <p:nvPr/>
          </p:nvSpPr>
          <p:spPr>
            <a:xfrm rot="5400000">
              <a:off x="7762826" y="1537406"/>
              <a:ext cx="912398" cy="91239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D6B3F4F-38B7-2E37-974F-AFB3BF5A22B8}"/>
                </a:ext>
              </a:extLst>
            </p:cNvPr>
            <p:cNvSpPr/>
            <p:nvPr/>
          </p:nvSpPr>
          <p:spPr>
            <a:xfrm>
              <a:off x="7836930" y="1602252"/>
              <a:ext cx="776509" cy="7765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defTabSz="914400" latinLnBrk="1">
                <a:lnSpc>
                  <a:spcPct val="1100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Arial" charset="0"/>
                  <a:ea typeface="HY견고딕" pitchFamily="18" charset="-127"/>
                  <a:cs typeface="Arial" charset="0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7E85D7C-1F18-8400-C86C-361DF837F2BC}"/>
              </a:ext>
            </a:extLst>
          </p:cNvPr>
          <p:cNvGrpSpPr/>
          <p:nvPr/>
        </p:nvGrpSpPr>
        <p:grpSpPr>
          <a:xfrm>
            <a:off x="5313803" y="2761498"/>
            <a:ext cx="203077" cy="203077"/>
            <a:chOff x="7762826" y="1537406"/>
            <a:chExt cx="912398" cy="91239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C6B224C-A8D8-B2AE-26E0-7B410351667E}"/>
                </a:ext>
              </a:extLst>
            </p:cNvPr>
            <p:cNvSpPr/>
            <p:nvPr/>
          </p:nvSpPr>
          <p:spPr>
            <a:xfrm rot="5400000">
              <a:off x="7762826" y="1537406"/>
              <a:ext cx="912398" cy="91239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71C2177-2162-D1AB-428B-2167699F8672}"/>
                </a:ext>
              </a:extLst>
            </p:cNvPr>
            <p:cNvSpPr/>
            <p:nvPr/>
          </p:nvSpPr>
          <p:spPr>
            <a:xfrm>
              <a:off x="7836930" y="1602252"/>
              <a:ext cx="776509" cy="7765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defTabSz="914400" latinLnBrk="1">
                <a:lnSpc>
                  <a:spcPct val="1100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Arial" charset="0"/>
                  <a:ea typeface="HY견고딕" pitchFamily="18" charset="-127"/>
                  <a:cs typeface="Arial" charset="0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1A85A0-8EE8-167F-8F92-923EA17538CA}"/>
              </a:ext>
            </a:extLst>
          </p:cNvPr>
          <p:cNvGrpSpPr/>
          <p:nvPr/>
        </p:nvGrpSpPr>
        <p:grpSpPr>
          <a:xfrm>
            <a:off x="1183763" y="3028584"/>
            <a:ext cx="203077" cy="203077"/>
            <a:chOff x="7762826" y="1537406"/>
            <a:chExt cx="912398" cy="91239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411D2F3-6EC7-041E-85D2-CA9BE8D93A70}"/>
                </a:ext>
              </a:extLst>
            </p:cNvPr>
            <p:cNvSpPr/>
            <p:nvPr/>
          </p:nvSpPr>
          <p:spPr>
            <a:xfrm rot="5400000">
              <a:off x="7762826" y="1537406"/>
              <a:ext cx="912398" cy="91239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E23B2D-BE02-B7D6-5950-24963D794EEF}"/>
                </a:ext>
              </a:extLst>
            </p:cNvPr>
            <p:cNvSpPr/>
            <p:nvPr/>
          </p:nvSpPr>
          <p:spPr>
            <a:xfrm>
              <a:off x="7836930" y="1602252"/>
              <a:ext cx="776509" cy="7765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defTabSz="914400" latinLnBrk="1">
                <a:lnSpc>
                  <a:spcPct val="1100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Arial" charset="0"/>
                  <a:ea typeface="HY견고딕" pitchFamily="18" charset="-127"/>
                  <a:cs typeface="Arial" charset="0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6E4579-69F3-4B70-0029-1E6D3FEEEDA0}"/>
              </a:ext>
            </a:extLst>
          </p:cNvPr>
          <p:cNvGrpSpPr/>
          <p:nvPr/>
        </p:nvGrpSpPr>
        <p:grpSpPr>
          <a:xfrm>
            <a:off x="3561203" y="3737244"/>
            <a:ext cx="203077" cy="203077"/>
            <a:chOff x="7762826" y="1537406"/>
            <a:chExt cx="912398" cy="91239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08BD22E-C44B-1241-5BDA-DE4919D24F94}"/>
                </a:ext>
              </a:extLst>
            </p:cNvPr>
            <p:cNvSpPr/>
            <p:nvPr/>
          </p:nvSpPr>
          <p:spPr>
            <a:xfrm rot="5400000">
              <a:off x="7762826" y="1537406"/>
              <a:ext cx="912398" cy="912398"/>
            </a:xfrm>
            <a:prstGeom prst="ellipse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/>
                <a:ea typeface="Pretendard Medium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B38DB3E-EFD5-F7C4-8EB0-03A9E1203EF4}"/>
                </a:ext>
              </a:extLst>
            </p:cNvPr>
            <p:cNvSpPr/>
            <p:nvPr/>
          </p:nvSpPr>
          <p:spPr>
            <a:xfrm>
              <a:off x="7836930" y="1602252"/>
              <a:ext cx="776509" cy="7765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defTabSz="914400" latinLnBrk="1">
                <a:lnSpc>
                  <a:spcPct val="1100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Arial" charset="0"/>
                  <a:ea typeface="HY견고딕" pitchFamily="18" charset="-127"/>
                  <a:cs typeface="Arial" charset="0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8403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13916-0E39-9631-243D-9343EBB7B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EFD2649-96A4-AD1E-D8E5-5B79CA576B1D}"/>
              </a:ext>
            </a:extLst>
          </p:cNvPr>
          <p:cNvSpPr/>
          <p:nvPr/>
        </p:nvSpPr>
        <p:spPr>
          <a:xfrm>
            <a:off x="799470" y="991698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EDCF73-E27F-F4A8-0BBC-D69BE37A4FA2}"/>
              </a:ext>
            </a:extLst>
          </p:cNvPr>
          <p:cNvSpPr txBox="1"/>
          <p:nvPr/>
        </p:nvSpPr>
        <p:spPr>
          <a:xfrm>
            <a:off x="3409875" y="859221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강좌개설 등록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357DDE09-72C1-0F7B-AAD8-8A4A06300234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Ⅵ. CRM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변경 기능 </a:t>
            </a: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(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관리자페이지</a:t>
            </a: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)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10" name="Button Border">
            <a:extLst>
              <a:ext uri="{FF2B5EF4-FFF2-40B4-BE49-F238E27FC236}">
                <a16:creationId xmlns:a16="http://schemas.microsoft.com/office/drawing/2014/main" id="{B7B1DCFC-CE05-3E75-E7AE-F6C3DCA9AE24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2398880" y="1905910"/>
            <a:ext cx="6331244" cy="413315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11" name="Toolbar Container">
            <a:extLst>
              <a:ext uri="{FF2B5EF4-FFF2-40B4-BE49-F238E27FC236}">
                <a16:creationId xmlns:a16="http://schemas.microsoft.com/office/drawing/2014/main" id="{0BF12284-0BC1-069F-FBAA-2DF8CBE86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16" y="1605915"/>
            <a:ext cx="7978507" cy="304800"/>
          </a:xfrm>
          <a:prstGeom prst="rect">
            <a:avLst/>
          </a:pr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용인시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산림교육센터운영관리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 시스템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3" name="Placeholder">
            <a:extLst>
              <a:ext uri="{FF2B5EF4-FFF2-40B4-BE49-F238E27FC236}">
                <a16:creationId xmlns:a16="http://schemas.microsoft.com/office/drawing/2014/main" id="{0C1C4164-61AD-C189-4B11-A1FC04E92304}"/>
              </a:ext>
            </a:extLst>
          </p:cNvPr>
          <p:cNvGrpSpPr>
            <a:grpSpLocks noChangeAspect="1"/>
          </p:cNvGrpSpPr>
          <p:nvPr/>
        </p:nvGrpSpPr>
        <p:grpSpPr>
          <a:xfrm>
            <a:off x="7062096" y="1672615"/>
            <a:ext cx="179526" cy="179526"/>
            <a:chOff x="6827020" y="2410700"/>
            <a:chExt cx="739116" cy="739115"/>
          </a:xfrm>
          <a:solidFill>
            <a:srgbClr val="FFFFFF"/>
          </a:solidFill>
        </p:grpSpPr>
        <p:sp>
          <p:nvSpPr>
            <p:cNvPr id="38" name="Border">
              <a:extLst>
                <a:ext uri="{FF2B5EF4-FFF2-40B4-BE49-F238E27FC236}">
                  <a16:creationId xmlns:a16="http://schemas.microsoft.com/office/drawing/2014/main" id="{65798D34-88A9-C668-523D-5CB32AB09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020" y="2410700"/>
              <a:ext cx="739116" cy="739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User">
              <a:extLst>
                <a:ext uri="{FF2B5EF4-FFF2-40B4-BE49-F238E27FC236}">
                  <a16:creationId xmlns:a16="http://schemas.microsoft.com/office/drawing/2014/main" id="{451E24BB-93DC-6CC9-B82C-2850D28E9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3902" y="2471146"/>
              <a:ext cx="572001" cy="572284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27569F-1FC5-C82A-CD00-DBC1248A58FB}"/>
              </a:ext>
            </a:extLst>
          </p:cNvPr>
          <p:cNvSpPr/>
          <p:nvPr/>
        </p:nvSpPr>
        <p:spPr>
          <a:xfrm>
            <a:off x="7222134" y="1649766"/>
            <a:ext cx="4587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+mn-ea"/>
                <a:cs typeface="Segoe UI" panose="020B0502040204020203" pitchFamily="34" charset="0"/>
              </a:rPr>
              <a:t>USER</a:t>
            </a:r>
            <a:endParaRPr lang="ko-KR" altLang="en-US" sz="900" dirty="0"/>
          </a:p>
        </p:txBody>
      </p:sp>
      <p:sp>
        <p:nvSpPr>
          <p:cNvPr id="15" name="Drop-down Arrow">
            <a:extLst>
              <a:ext uri="{FF2B5EF4-FFF2-40B4-BE49-F238E27FC236}">
                <a16:creationId xmlns:a16="http://schemas.microsoft.com/office/drawing/2014/main" id="{96D684A4-7A32-1B91-3FCE-4769CFCD03AD}"/>
              </a:ext>
            </a:extLst>
          </p:cNvPr>
          <p:cNvSpPr>
            <a:spLocks noChangeAspect="1"/>
          </p:cNvSpPr>
          <p:nvPr/>
        </p:nvSpPr>
        <p:spPr bwMode="auto">
          <a:xfrm>
            <a:off x="7645606" y="1748393"/>
            <a:ext cx="63531" cy="33577"/>
          </a:xfrm>
          <a:custGeom>
            <a:avLst/>
            <a:gdLst>
              <a:gd name="T0" fmla="*/ 0 w 353"/>
              <a:gd name="T1" fmla="*/ 0 h 176"/>
              <a:gd name="T2" fmla="*/ 2147483646 w 353"/>
              <a:gd name="T3" fmla="*/ 2147483646 h 176"/>
              <a:gd name="T4" fmla="*/ 2147483646 w 353"/>
              <a:gd name="T5" fmla="*/ 0 h 176"/>
              <a:gd name="T6" fmla="*/ 0 w 353"/>
              <a:gd name="T7" fmla="*/ 0 h 1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3" h="176">
                <a:moveTo>
                  <a:pt x="0" y="0"/>
                </a:moveTo>
                <a:lnTo>
                  <a:pt x="176" y="176"/>
                </a:lnTo>
                <a:lnTo>
                  <a:pt x="35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4117"/>
            </a:schemeClr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242">
            <a:extLst>
              <a:ext uri="{FF2B5EF4-FFF2-40B4-BE49-F238E27FC236}">
                <a16:creationId xmlns:a16="http://schemas.microsoft.com/office/drawing/2014/main" id="{E80F03E5-6C1E-45E3-5D1F-51A46A5035CC}"/>
              </a:ext>
            </a:extLst>
          </p:cNvPr>
          <p:cNvSpPr>
            <a:spLocks noEditPoints="1"/>
          </p:cNvSpPr>
          <p:nvPr/>
        </p:nvSpPr>
        <p:spPr bwMode="auto">
          <a:xfrm>
            <a:off x="8349523" y="1678129"/>
            <a:ext cx="161357" cy="161357"/>
          </a:xfrm>
          <a:custGeom>
            <a:avLst/>
            <a:gdLst>
              <a:gd name="T0" fmla="*/ 149 w 161"/>
              <a:gd name="T1" fmla="*/ 35 h 161"/>
              <a:gd name="T2" fmla="*/ 142 w 161"/>
              <a:gd name="T3" fmla="*/ 43 h 161"/>
              <a:gd name="T4" fmla="*/ 141 w 161"/>
              <a:gd name="T5" fmla="*/ 53 h 161"/>
              <a:gd name="T6" fmla="*/ 143 w 161"/>
              <a:gd name="T7" fmla="*/ 59 h 161"/>
              <a:gd name="T8" fmla="*/ 152 w 161"/>
              <a:gd name="T9" fmla="*/ 65 h 161"/>
              <a:gd name="T10" fmla="*/ 160 w 161"/>
              <a:gd name="T11" fmla="*/ 73 h 161"/>
              <a:gd name="T12" fmla="*/ 160 w 161"/>
              <a:gd name="T13" fmla="*/ 90 h 161"/>
              <a:gd name="T14" fmla="*/ 152 w 161"/>
              <a:gd name="T15" fmla="*/ 98 h 161"/>
              <a:gd name="T16" fmla="*/ 143 w 161"/>
              <a:gd name="T17" fmla="*/ 105 h 161"/>
              <a:gd name="T18" fmla="*/ 144 w 161"/>
              <a:gd name="T19" fmla="*/ 120 h 161"/>
              <a:gd name="T20" fmla="*/ 144 w 161"/>
              <a:gd name="T21" fmla="*/ 132 h 161"/>
              <a:gd name="T22" fmla="*/ 132 w 161"/>
              <a:gd name="T23" fmla="*/ 144 h 161"/>
              <a:gd name="T24" fmla="*/ 120 w 161"/>
              <a:gd name="T25" fmla="*/ 144 h 161"/>
              <a:gd name="T26" fmla="*/ 111 w 161"/>
              <a:gd name="T27" fmla="*/ 141 h 161"/>
              <a:gd name="T28" fmla="*/ 101 w 161"/>
              <a:gd name="T29" fmla="*/ 151 h 161"/>
              <a:gd name="T30" fmla="*/ 92 w 161"/>
              <a:gd name="T31" fmla="*/ 161 h 161"/>
              <a:gd name="T32" fmla="*/ 81 w 161"/>
              <a:gd name="T33" fmla="*/ 161 h 161"/>
              <a:gd name="T34" fmla="*/ 67 w 161"/>
              <a:gd name="T35" fmla="*/ 150 h 161"/>
              <a:gd name="T36" fmla="*/ 64 w 161"/>
              <a:gd name="T37" fmla="*/ 146 h 161"/>
              <a:gd name="T38" fmla="*/ 57 w 161"/>
              <a:gd name="T39" fmla="*/ 143 h 161"/>
              <a:gd name="T40" fmla="*/ 40 w 161"/>
              <a:gd name="T41" fmla="*/ 145 h 161"/>
              <a:gd name="T42" fmla="*/ 32 w 161"/>
              <a:gd name="T43" fmla="*/ 145 h 161"/>
              <a:gd name="T44" fmla="*/ 23 w 161"/>
              <a:gd name="T45" fmla="*/ 136 h 161"/>
              <a:gd name="T46" fmla="*/ 21 w 161"/>
              <a:gd name="T47" fmla="*/ 117 h 161"/>
              <a:gd name="T48" fmla="*/ 18 w 161"/>
              <a:gd name="T49" fmla="*/ 103 h 161"/>
              <a:gd name="T50" fmla="*/ 13 w 161"/>
              <a:gd name="T51" fmla="*/ 99 h 161"/>
              <a:gd name="T52" fmla="*/ 0 w 161"/>
              <a:gd name="T53" fmla="*/ 85 h 161"/>
              <a:gd name="T54" fmla="*/ 0 w 161"/>
              <a:gd name="T55" fmla="*/ 80 h 161"/>
              <a:gd name="T56" fmla="*/ 13 w 161"/>
              <a:gd name="T57" fmla="*/ 65 h 161"/>
              <a:gd name="T58" fmla="*/ 18 w 161"/>
              <a:gd name="T59" fmla="*/ 61 h 161"/>
              <a:gd name="T60" fmla="*/ 21 w 161"/>
              <a:gd name="T61" fmla="*/ 53 h 161"/>
              <a:gd name="T62" fmla="*/ 20 w 161"/>
              <a:gd name="T63" fmla="*/ 44 h 161"/>
              <a:gd name="T64" fmla="*/ 20 w 161"/>
              <a:gd name="T65" fmla="*/ 30 h 161"/>
              <a:gd name="T66" fmla="*/ 30 w 161"/>
              <a:gd name="T67" fmla="*/ 19 h 161"/>
              <a:gd name="T68" fmla="*/ 43 w 161"/>
              <a:gd name="T69" fmla="*/ 19 h 161"/>
              <a:gd name="T70" fmla="*/ 52 w 161"/>
              <a:gd name="T71" fmla="*/ 22 h 161"/>
              <a:gd name="T72" fmla="*/ 65 w 161"/>
              <a:gd name="T73" fmla="*/ 10 h 161"/>
              <a:gd name="T74" fmla="*/ 74 w 161"/>
              <a:gd name="T75" fmla="*/ 1 h 161"/>
              <a:gd name="T76" fmla="*/ 89 w 161"/>
              <a:gd name="T77" fmla="*/ 0 h 161"/>
              <a:gd name="T78" fmla="*/ 98 w 161"/>
              <a:gd name="T79" fmla="*/ 10 h 161"/>
              <a:gd name="T80" fmla="*/ 103 w 161"/>
              <a:gd name="T81" fmla="*/ 19 h 161"/>
              <a:gd name="T82" fmla="*/ 120 w 161"/>
              <a:gd name="T83" fmla="*/ 18 h 161"/>
              <a:gd name="T84" fmla="*/ 133 w 161"/>
              <a:gd name="T85" fmla="*/ 18 h 161"/>
              <a:gd name="T86" fmla="*/ 144 w 161"/>
              <a:gd name="T87" fmla="*/ 30 h 161"/>
              <a:gd name="T88" fmla="*/ 149 w 161"/>
              <a:gd name="T89" fmla="*/ 35 h 161"/>
              <a:gd name="T90" fmla="*/ 134 w 161"/>
              <a:gd name="T91" fmla="*/ 82 h 161"/>
              <a:gd name="T92" fmla="*/ 81 w 161"/>
              <a:gd name="T93" fmla="*/ 29 h 161"/>
              <a:gd name="T94" fmla="*/ 28 w 161"/>
              <a:gd name="T95" fmla="*/ 82 h 161"/>
              <a:gd name="T96" fmla="*/ 81 w 161"/>
              <a:gd name="T97" fmla="*/ 134 h 161"/>
              <a:gd name="T98" fmla="*/ 134 w 161"/>
              <a:gd name="T99" fmla="*/ 82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1" h="161">
                <a:moveTo>
                  <a:pt x="149" y="35"/>
                </a:moveTo>
                <a:cubicBezTo>
                  <a:pt x="146" y="38"/>
                  <a:pt x="145" y="41"/>
                  <a:pt x="142" y="43"/>
                </a:cubicBezTo>
                <a:cubicBezTo>
                  <a:pt x="139" y="46"/>
                  <a:pt x="138" y="49"/>
                  <a:pt x="141" y="53"/>
                </a:cubicBezTo>
                <a:cubicBezTo>
                  <a:pt x="142" y="55"/>
                  <a:pt x="143" y="57"/>
                  <a:pt x="143" y="59"/>
                </a:cubicBezTo>
                <a:cubicBezTo>
                  <a:pt x="144" y="63"/>
                  <a:pt x="147" y="66"/>
                  <a:pt x="152" y="65"/>
                </a:cubicBezTo>
                <a:cubicBezTo>
                  <a:pt x="158" y="64"/>
                  <a:pt x="160" y="67"/>
                  <a:pt x="160" y="73"/>
                </a:cubicBezTo>
                <a:cubicBezTo>
                  <a:pt x="160" y="79"/>
                  <a:pt x="160" y="84"/>
                  <a:pt x="160" y="90"/>
                </a:cubicBezTo>
                <a:cubicBezTo>
                  <a:pt x="161" y="96"/>
                  <a:pt x="158" y="99"/>
                  <a:pt x="152" y="98"/>
                </a:cubicBezTo>
                <a:cubicBezTo>
                  <a:pt x="147" y="98"/>
                  <a:pt x="144" y="100"/>
                  <a:pt x="143" y="105"/>
                </a:cubicBezTo>
                <a:cubicBezTo>
                  <a:pt x="142" y="110"/>
                  <a:pt x="136" y="114"/>
                  <a:pt x="144" y="120"/>
                </a:cubicBezTo>
                <a:cubicBezTo>
                  <a:pt x="149" y="123"/>
                  <a:pt x="149" y="128"/>
                  <a:pt x="144" y="132"/>
                </a:cubicBezTo>
                <a:cubicBezTo>
                  <a:pt x="140" y="136"/>
                  <a:pt x="136" y="140"/>
                  <a:pt x="132" y="144"/>
                </a:cubicBezTo>
                <a:cubicBezTo>
                  <a:pt x="128" y="148"/>
                  <a:pt x="124" y="148"/>
                  <a:pt x="120" y="144"/>
                </a:cubicBezTo>
                <a:cubicBezTo>
                  <a:pt x="118" y="141"/>
                  <a:pt x="115" y="138"/>
                  <a:pt x="111" y="141"/>
                </a:cubicBezTo>
                <a:cubicBezTo>
                  <a:pt x="107" y="144"/>
                  <a:pt x="100" y="143"/>
                  <a:pt x="101" y="151"/>
                </a:cubicBezTo>
                <a:cubicBezTo>
                  <a:pt x="102" y="158"/>
                  <a:pt x="99" y="161"/>
                  <a:pt x="92" y="161"/>
                </a:cubicBezTo>
                <a:cubicBezTo>
                  <a:pt x="88" y="161"/>
                  <a:pt x="85" y="161"/>
                  <a:pt x="81" y="161"/>
                </a:cubicBezTo>
                <a:cubicBezTo>
                  <a:pt x="69" y="161"/>
                  <a:pt x="70" y="161"/>
                  <a:pt x="67" y="150"/>
                </a:cubicBezTo>
                <a:cubicBezTo>
                  <a:pt x="67" y="148"/>
                  <a:pt x="65" y="147"/>
                  <a:pt x="64" y="146"/>
                </a:cubicBezTo>
                <a:cubicBezTo>
                  <a:pt x="61" y="145"/>
                  <a:pt x="59" y="144"/>
                  <a:pt x="57" y="143"/>
                </a:cubicBezTo>
                <a:cubicBezTo>
                  <a:pt x="51" y="140"/>
                  <a:pt x="45" y="139"/>
                  <a:pt x="40" y="145"/>
                </a:cubicBezTo>
                <a:cubicBezTo>
                  <a:pt x="39" y="146"/>
                  <a:pt x="34" y="146"/>
                  <a:pt x="32" y="145"/>
                </a:cubicBezTo>
                <a:cubicBezTo>
                  <a:pt x="28" y="143"/>
                  <a:pt x="26" y="139"/>
                  <a:pt x="23" y="136"/>
                </a:cubicBezTo>
                <a:cubicBezTo>
                  <a:pt x="14" y="127"/>
                  <a:pt x="15" y="127"/>
                  <a:pt x="21" y="117"/>
                </a:cubicBezTo>
                <a:cubicBezTo>
                  <a:pt x="22" y="114"/>
                  <a:pt x="19" y="107"/>
                  <a:pt x="18" y="103"/>
                </a:cubicBezTo>
                <a:cubicBezTo>
                  <a:pt x="17" y="101"/>
                  <a:pt x="15" y="99"/>
                  <a:pt x="13" y="99"/>
                </a:cubicBezTo>
                <a:cubicBezTo>
                  <a:pt x="0" y="97"/>
                  <a:pt x="0" y="98"/>
                  <a:pt x="0" y="85"/>
                </a:cubicBezTo>
                <a:cubicBezTo>
                  <a:pt x="0" y="83"/>
                  <a:pt x="0" y="81"/>
                  <a:pt x="0" y="80"/>
                </a:cubicBezTo>
                <a:cubicBezTo>
                  <a:pt x="0" y="67"/>
                  <a:pt x="0" y="67"/>
                  <a:pt x="13" y="65"/>
                </a:cubicBezTo>
                <a:cubicBezTo>
                  <a:pt x="15" y="65"/>
                  <a:pt x="17" y="63"/>
                  <a:pt x="18" y="61"/>
                </a:cubicBezTo>
                <a:cubicBezTo>
                  <a:pt x="19" y="59"/>
                  <a:pt x="20" y="56"/>
                  <a:pt x="21" y="53"/>
                </a:cubicBezTo>
                <a:cubicBezTo>
                  <a:pt x="23" y="50"/>
                  <a:pt x="23" y="47"/>
                  <a:pt x="20" y="44"/>
                </a:cubicBezTo>
                <a:cubicBezTo>
                  <a:pt x="13" y="38"/>
                  <a:pt x="13" y="36"/>
                  <a:pt x="20" y="30"/>
                </a:cubicBezTo>
                <a:cubicBezTo>
                  <a:pt x="23" y="26"/>
                  <a:pt x="27" y="23"/>
                  <a:pt x="30" y="19"/>
                </a:cubicBezTo>
                <a:cubicBezTo>
                  <a:pt x="34" y="15"/>
                  <a:pt x="38" y="14"/>
                  <a:pt x="43" y="19"/>
                </a:cubicBezTo>
                <a:cubicBezTo>
                  <a:pt x="45" y="22"/>
                  <a:pt x="48" y="25"/>
                  <a:pt x="52" y="22"/>
                </a:cubicBezTo>
                <a:cubicBezTo>
                  <a:pt x="57" y="19"/>
                  <a:pt x="65" y="20"/>
                  <a:pt x="65" y="10"/>
                </a:cubicBezTo>
                <a:cubicBezTo>
                  <a:pt x="64" y="1"/>
                  <a:pt x="65" y="1"/>
                  <a:pt x="74" y="1"/>
                </a:cubicBezTo>
                <a:cubicBezTo>
                  <a:pt x="79" y="1"/>
                  <a:pt x="84" y="1"/>
                  <a:pt x="89" y="0"/>
                </a:cubicBezTo>
                <a:cubicBezTo>
                  <a:pt x="95" y="0"/>
                  <a:pt x="98" y="3"/>
                  <a:pt x="98" y="10"/>
                </a:cubicBezTo>
                <a:cubicBezTo>
                  <a:pt x="98" y="14"/>
                  <a:pt x="97" y="18"/>
                  <a:pt x="103" y="19"/>
                </a:cubicBezTo>
                <a:cubicBezTo>
                  <a:pt x="109" y="20"/>
                  <a:pt x="114" y="26"/>
                  <a:pt x="120" y="18"/>
                </a:cubicBezTo>
                <a:cubicBezTo>
                  <a:pt x="124" y="12"/>
                  <a:pt x="129" y="13"/>
                  <a:pt x="133" y="18"/>
                </a:cubicBezTo>
                <a:cubicBezTo>
                  <a:pt x="137" y="22"/>
                  <a:pt x="141" y="26"/>
                  <a:pt x="144" y="30"/>
                </a:cubicBezTo>
                <a:cubicBezTo>
                  <a:pt x="146" y="31"/>
                  <a:pt x="147" y="33"/>
                  <a:pt x="149" y="35"/>
                </a:cubicBezTo>
                <a:close/>
                <a:moveTo>
                  <a:pt x="134" y="82"/>
                </a:moveTo>
                <a:cubicBezTo>
                  <a:pt x="134" y="52"/>
                  <a:pt x="110" y="29"/>
                  <a:pt x="81" y="29"/>
                </a:cubicBezTo>
                <a:cubicBezTo>
                  <a:pt x="52" y="29"/>
                  <a:pt x="28" y="53"/>
                  <a:pt x="28" y="82"/>
                </a:cubicBezTo>
                <a:cubicBezTo>
                  <a:pt x="28" y="111"/>
                  <a:pt x="52" y="134"/>
                  <a:pt x="81" y="134"/>
                </a:cubicBezTo>
                <a:cubicBezTo>
                  <a:pt x="110" y="134"/>
                  <a:pt x="134" y="111"/>
                  <a:pt x="134" y="8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A8C415-BA36-432B-03C3-88415068B72A}"/>
              </a:ext>
            </a:extLst>
          </p:cNvPr>
          <p:cNvSpPr/>
          <p:nvPr/>
        </p:nvSpPr>
        <p:spPr>
          <a:xfrm>
            <a:off x="7755534" y="1649766"/>
            <a:ext cx="6286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+mn-ea"/>
                <a:cs typeface="Segoe UI" panose="020B0502040204020203" pitchFamily="34" charset="0"/>
              </a:rPr>
              <a:t>SETTING</a:t>
            </a:r>
            <a:endParaRPr lang="ko-KR" altLang="en-US" sz="900" dirty="0"/>
          </a:p>
        </p:txBody>
      </p:sp>
      <p:sp>
        <p:nvSpPr>
          <p:cNvPr id="31" name="Title Bar">
            <a:extLst>
              <a:ext uri="{FF2B5EF4-FFF2-40B4-BE49-F238E27FC236}">
                <a16:creationId xmlns:a16="http://schemas.microsoft.com/office/drawing/2014/main" id="{221D78D4-ADDA-2EE8-8241-2EC5619FC6DC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751616" y="1330641"/>
            <a:ext cx="7978508" cy="2717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D318EBB-CCB9-42ED-537D-AC9AEA005692}"/>
              </a:ext>
            </a:extLst>
          </p:cNvPr>
          <p:cNvGrpSpPr/>
          <p:nvPr/>
        </p:nvGrpSpPr>
        <p:grpSpPr>
          <a:xfrm>
            <a:off x="851465" y="1418055"/>
            <a:ext cx="226215" cy="117683"/>
            <a:chOff x="5287566" y="948134"/>
            <a:chExt cx="274639" cy="142875"/>
          </a:xfrm>
        </p:grpSpPr>
        <p:sp>
          <p:nvSpPr>
            <p:cNvPr id="36" name="Rectangle 546">
              <a:extLst>
                <a:ext uri="{FF2B5EF4-FFF2-40B4-BE49-F238E27FC236}">
                  <a16:creationId xmlns:a16="http://schemas.microsoft.com/office/drawing/2014/main" id="{FBE27778-F9E3-184F-DADC-266A09CFE0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421314" y="950118"/>
              <a:ext cx="142875" cy="138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FFFFFF">
                  <a:lumMod val="75000"/>
                </a:srgbClr>
              </a:solidFill>
              <a:miter/>
            </a:ln>
          </p:spPr>
          <p:txBody>
            <a:bodyPr wrap="none" anchor="ctr"/>
            <a:lstStyle/>
            <a:p>
              <a:pPr algn="ctr" defTabSz="1080135">
                <a:buClr>
                  <a:srgbClr val="333333"/>
                </a:buClr>
                <a:defRPr/>
              </a:pPr>
              <a:r>
                <a:rPr lang="ko-KR" altLang="en-US" sz="800" spc="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▼</a:t>
              </a:r>
              <a:endParaRPr lang="en-US" altLang="ko-KR" sz="800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7" name="Rectangle 546">
              <a:extLst>
                <a:ext uri="{FF2B5EF4-FFF2-40B4-BE49-F238E27FC236}">
                  <a16:creationId xmlns:a16="http://schemas.microsoft.com/office/drawing/2014/main" id="{1B957C5D-0A08-242D-2D9D-4A096426A8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285582" y="950118"/>
              <a:ext cx="142875" cy="138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FFFFFF">
                  <a:lumMod val="75000"/>
                </a:srgbClr>
              </a:solidFill>
              <a:miter/>
            </a:ln>
          </p:spPr>
          <p:txBody>
            <a:bodyPr wrap="none" anchor="ctr"/>
            <a:lstStyle/>
            <a:p>
              <a:pPr algn="ctr" defTabSz="1080135">
                <a:buClr>
                  <a:srgbClr val="333333"/>
                </a:buClr>
                <a:defRPr/>
              </a:pPr>
              <a:r>
                <a:rPr lang="ko-KR" altLang="en-US" sz="800" spc="5" dirty="0">
                  <a:solidFill>
                    <a:schemeClr val="bg1">
                      <a:lumMod val="65000"/>
                    </a:schemeClr>
                  </a:solidFill>
                  <a:latin typeface="맑은 고딕"/>
                  <a:ea typeface="맑은 고딕"/>
                </a:rPr>
                <a:t>▼</a:t>
              </a:r>
              <a:endParaRPr lang="en-US" altLang="ko-KR" sz="800" spc="5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9DAFCFE-C4F3-6B34-9E7D-EBF924835BAB}"/>
              </a:ext>
            </a:extLst>
          </p:cNvPr>
          <p:cNvCxnSpPr/>
          <p:nvPr/>
        </p:nvCxnSpPr>
        <p:spPr>
          <a:xfrm flipV="1">
            <a:off x="8516734" y="1383137"/>
            <a:ext cx="153985" cy="153985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utton Border">
            <a:extLst>
              <a:ext uri="{FF2B5EF4-FFF2-40B4-BE49-F238E27FC236}">
                <a16:creationId xmlns:a16="http://schemas.microsoft.com/office/drawing/2014/main" id="{5FB83A42-2220-E74D-3857-53905F9A7CE8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 rot="10800000">
            <a:off x="778330" y="1911874"/>
            <a:ext cx="1547413" cy="4537407"/>
          </a:xfrm>
          <a:prstGeom prst="rect">
            <a:avLst/>
          </a:prstGeom>
          <a:gradFill>
            <a:gsLst>
              <a:gs pos="56000">
                <a:schemeClr val="bg1">
                  <a:lumMod val="95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70" name="Toolbar Container">
            <a:extLst>
              <a:ext uri="{FF2B5EF4-FFF2-40B4-BE49-F238E27FC236}">
                <a16:creationId xmlns:a16="http://schemas.microsoft.com/office/drawing/2014/main" id="{D616B796-36AD-0C59-8E1D-8FEE73CD2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16" y="6101715"/>
            <a:ext cx="7978507" cy="304800"/>
          </a:xfrm>
          <a:prstGeom prst="rect">
            <a:avLst/>
          </a:pr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용인시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산림교육센터운영관리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 시스템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Box">
            <a:extLst>
              <a:ext uri="{FF2B5EF4-FFF2-40B4-BE49-F238E27FC236}">
                <a16:creationId xmlns:a16="http://schemas.microsoft.com/office/drawing/2014/main" id="{184FC48C-7A65-223C-61AB-6BA5165677F6}"/>
              </a:ext>
            </a:extLst>
          </p:cNvPr>
          <p:cNvSpPr/>
          <p:nvPr/>
        </p:nvSpPr>
        <p:spPr bwMode="auto">
          <a:xfrm>
            <a:off x="851465" y="1994450"/>
            <a:ext cx="1388815" cy="237331"/>
          </a:xfrm>
          <a:prstGeom prst="rect">
            <a:avLst/>
          </a:prstGeom>
          <a:solidFill>
            <a:schemeClr val="bg1"/>
          </a:solidFill>
          <a:ln w="3175">
            <a:solidFill>
              <a:srgbClr val="2C4576"/>
            </a:solidFill>
          </a:ln>
          <a:effectLst>
            <a:outerShdw dist="25400" dir="5400000" algn="t" rotWithShape="0">
              <a:srgbClr val="2C4576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시스템관리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</a:t>
            </a:r>
            <a:endParaRPr 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Progress">
            <a:extLst>
              <a:ext uri="{FF2B5EF4-FFF2-40B4-BE49-F238E27FC236}">
                <a16:creationId xmlns:a16="http://schemas.microsoft.com/office/drawing/2014/main" id="{15F0AFA9-1EC9-FAF0-B1A6-216BADE1EA71}"/>
              </a:ext>
            </a:extLst>
          </p:cNvPr>
          <p:cNvSpPr/>
          <p:nvPr/>
        </p:nvSpPr>
        <p:spPr bwMode="auto">
          <a:xfrm flipH="1">
            <a:off x="870831" y="2019387"/>
            <a:ext cx="54989" cy="1858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" bIns="9144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en-US" sz="900" b="1" dirty="0"/>
          </a:p>
        </p:txBody>
      </p: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CFB8C74E-9D6B-55E5-C4D4-079420E3E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976889"/>
              </p:ext>
            </p:extLst>
          </p:nvPr>
        </p:nvGraphicFramePr>
        <p:xfrm>
          <a:off x="2553367" y="2243798"/>
          <a:ext cx="6071981" cy="108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876">
                  <a:extLst>
                    <a:ext uri="{9D8B030D-6E8A-4147-A177-3AD203B41FA5}">
                      <a16:colId xmlns:a16="http://schemas.microsoft.com/office/drawing/2014/main" val="740067785"/>
                    </a:ext>
                  </a:extLst>
                </a:gridCol>
                <a:gridCol w="3931105">
                  <a:extLst>
                    <a:ext uri="{9D8B030D-6E8A-4147-A177-3AD203B41FA5}">
                      <a16:colId xmlns:a16="http://schemas.microsoft.com/office/drawing/2014/main" val="1903394571"/>
                    </a:ext>
                  </a:extLst>
                </a:gridCol>
              </a:tblGrid>
              <a:tr h="251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강좌정보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292363"/>
                  </a:ext>
                </a:extLst>
              </a:tr>
              <a:tr h="329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용인시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산림교육센터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KIOSK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신규 강좌를 등록합니다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79153"/>
                  </a:ext>
                </a:extLst>
              </a:tr>
              <a:tr h="251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강좌명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437631"/>
                  </a:ext>
                </a:extLst>
              </a:tr>
              <a:tr h="2518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강좌 이미지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238049"/>
                  </a:ext>
                </a:extLst>
              </a:tr>
            </a:tbl>
          </a:graphicData>
        </a:graphic>
      </p:graphicFrame>
      <p:sp>
        <p:nvSpPr>
          <p:cNvPr id="140" name="Rectangle 546">
            <a:extLst>
              <a:ext uri="{FF2B5EF4-FFF2-40B4-BE49-F238E27FC236}">
                <a16:creationId xmlns:a16="http://schemas.microsoft.com/office/drawing/2014/main" id="{F8C8DCA4-D12C-2089-EFDF-590FDFD02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851" y="2866199"/>
            <a:ext cx="3120515" cy="176242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tIns="0" bIns="0"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강좌명을 입력하세요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860B7085-CDA9-A764-08F5-8C81E2C9EAB1}"/>
              </a:ext>
            </a:extLst>
          </p:cNvPr>
          <p:cNvGrpSpPr/>
          <p:nvPr/>
        </p:nvGrpSpPr>
        <p:grpSpPr>
          <a:xfrm>
            <a:off x="4805851" y="3106558"/>
            <a:ext cx="3120515" cy="176242"/>
            <a:chOff x="5263716" y="3384359"/>
            <a:chExt cx="3120515" cy="176242"/>
          </a:xfrm>
        </p:grpSpPr>
        <p:sp>
          <p:nvSpPr>
            <p:cNvPr id="151" name="Rectangle 546">
              <a:extLst>
                <a:ext uri="{FF2B5EF4-FFF2-40B4-BE49-F238E27FC236}">
                  <a16:creationId xmlns:a16="http://schemas.microsoft.com/office/drawing/2014/main" id="{0BBAC6E7-237F-F309-238C-CF61E96C3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716" y="3384359"/>
              <a:ext cx="3120515" cy="17624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0" bIns="0" anchor="ctr"/>
            <a:lstStyle/>
            <a:p>
              <a:pPr>
                <a:defRPr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선택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Rectangle 546">
              <a:extLst>
                <a:ext uri="{FF2B5EF4-FFF2-40B4-BE49-F238E27FC236}">
                  <a16:creationId xmlns:a16="http://schemas.microsoft.com/office/drawing/2014/main" id="{AD26ACAC-440D-5993-B282-CED3E4EC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05" y="3411967"/>
              <a:ext cx="624754" cy="109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0" bIns="0" anchor="ctr"/>
            <a:lstStyle/>
            <a:p>
              <a:pPr algn="ctr">
                <a:defRPr/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파일선택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85A8536-005D-27FD-E4B9-225D86DF7F12}"/>
              </a:ext>
            </a:extLst>
          </p:cNvPr>
          <p:cNvGrpSpPr/>
          <p:nvPr/>
        </p:nvGrpSpPr>
        <p:grpSpPr>
          <a:xfrm>
            <a:off x="6446706" y="2034655"/>
            <a:ext cx="887401" cy="176242"/>
            <a:chOff x="7496830" y="2863659"/>
            <a:chExt cx="887401" cy="176242"/>
          </a:xfrm>
        </p:grpSpPr>
        <p:sp>
          <p:nvSpPr>
            <p:cNvPr id="72" name="Rectangle 546">
              <a:extLst>
                <a:ext uri="{FF2B5EF4-FFF2-40B4-BE49-F238E27FC236}">
                  <a16:creationId xmlns:a16="http://schemas.microsoft.com/office/drawing/2014/main" id="{E521B2CD-4B43-AEA1-5BCA-5E0B221AD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830" y="2863659"/>
              <a:ext cx="887401" cy="17624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0" bIns="0" anchor="ctr"/>
            <a:lstStyle/>
            <a:p>
              <a:pPr>
                <a:defRPr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권한이름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Rectangle 546">
              <a:extLst>
                <a:ext uri="{FF2B5EF4-FFF2-40B4-BE49-F238E27FC236}">
                  <a16:creationId xmlns:a16="http://schemas.microsoft.com/office/drawing/2014/main" id="{4D70689A-CEAB-2D0D-FFC5-E089324DD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504" y="2890744"/>
              <a:ext cx="142875" cy="12771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>
                  <a:lumMod val="75000"/>
                </a:srgbClr>
              </a:solidFill>
              <a:miter/>
            </a:ln>
          </p:spPr>
          <p:txBody>
            <a:bodyPr wrap="none" anchor="ctr"/>
            <a:lstStyle/>
            <a:p>
              <a:pPr algn="ctr" defTabSz="1080135">
                <a:buClr>
                  <a:srgbClr val="333333"/>
                </a:buClr>
                <a:defRPr/>
              </a:pPr>
              <a:r>
                <a:rPr lang="ko-KR" altLang="en-US" sz="800" spc="5" dirty="0">
                  <a:solidFill>
                    <a:srgbClr val="5F5F5F"/>
                  </a:solidFill>
                  <a:latin typeface="맑은 고딕"/>
                  <a:ea typeface="맑은 고딕"/>
                </a:rPr>
                <a:t>▼</a:t>
              </a:r>
              <a:endParaRPr lang="en-US" altLang="ko-KR" sz="800" spc="5" dirty="0">
                <a:solidFill>
                  <a:srgbClr val="5F5F5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75" name="Rectangle 546">
            <a:extLst>
              <a:ext uri="{FF2B5EF4-FFF2-40B4-BE49-F238E27FC236}">
                <a16:creationId xmlns:a16="http://schemas.microsoft.com/office/drawing/2014/main" id="{DACCF59A-88C7-AEFC-7400-7CDCF591C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106" y="2037439"/>
            <a:ext cx="887401" cy="176242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tIns="0" bIns="0"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Rectangle 546">
            <a:extLst>
              <a:ext uri="{FF2B5EF4-FFF2-40B4-BE49-F238E27FC236}">
                <a16:creationId xmlns:a16="http://schemas.microsoft.com/office/drawing/2014/main" id="{7FF9FA89-6BC2-1E55-2721-478CE8F1C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507" y="2034655"/>
            <a:ext cx="306247" cy="17605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tIns="0" bIns="0"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9BB9229-98F3-C998-93A4-656CED30D7ED}"/>
              </a:ext>
            </a:extLst>
          </p:cNvPr>
          <p:cNvSpPr txBox="1"/>
          <p:nvPr/>
        </p:nvSpPr>
        <p:spPr>
          <a:xfrm>
            <a:off x="2568757" y="1970429"/>
            <a:ext cx="3790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+mn-ea"/>
                <a:ea typeface="+mn-ea"/>
              </a:rPr>
              <a:t>강좌관리 등록</a:t>
            </a:r>
            <a:endParaRPr lang="ko-KR" altLang="en-US" sz="1050" b="1" dirty="0"/>
          </a:p>
        </p:txBody>
      </p:sp>
      <p:sp>
        <p:nvSpPr>
          <p:cNvPr id="79" name="모서리가 둥근 직사각형 98">
            <a:extLst>
              <a:ext uri="{FF2B5EF4-FFF2-40B4-BE49-F238E27FC236}">
                <a16:creationId xmlns:a16="http://schemas.microsoft.com/office/drawing/2014/main" id="{F9BE12F5-5512-2196-8249-2FE76CB49DCC}"/>
              </a:ext>
            </a:extLst>
          </p:cNvPr>
          <p:cNvSpPr/>
          <p:nvPr/>
        </p:nvSpPr>
        <p:spPr>
          <a:xfrm>
            <a:off x="7972496" y="3443547"/>
            <a:ext cx="598022" cy="204965"/>
          </a:xfrm>
          <a:prstGeom prst="roundRect">
            <a:avLst>
              <a:gd name="adj" fmla="val 2782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확인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2F6C4-4360-465E-BA44-4522F9C099C7}"/>
              </a:ext>
            </a:extLst>
          </p:cNvPr>
          <p:cNvSpPr txBox="1"/>
          <p:nvPr/>
        </p:nvSpPr>
        <p:spPr>
          <a:xfrm>
            <a:off x="897076" y="2362460"/>
            <a:ext cx="110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강좌관리</a:t>
            </a:r>
            <a:endParaRPr kumimoji="1"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7319C-BAC0-5E6A-2788-0A36019CDDB8}"/>
              </a:ext>
            </a:extLst>
          </p:cNvPr>
          <p:cNvSpPr txBox="1"/>
          <p:nvPr/>
        </p:nvSpPr>
        <p:spPr>
          <a:xfrm>
            <a:off x="897076" y="2901112"/>
            <a:ext cx="110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배너관리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39B7B-AC0F-487D-B130-7F15EA9EF8AA}"/>
              </a:ext>
            </a:extLst>
          </p:cNvPr>
          <p:cNvSpPr txBox="1"/>
          <p:nvPr/>
        </p:nvSpPr>
        <p:spPr>
          <a:xfrm>
            <a:off x="897076" y="3165432"/>
            <a:ext cx="110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계정관리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DCABA-1480-A4B0-35B4-3B0C47BE7579}"/>
              </a:ext>
            </a:extLst>
          </p:cNvPr>
          <p:cNvSpPr txBox="1"/>
          <p:nvPr/>
        </p:nvSpPr>
        <p:spPr>
          <a:xfrm>
            <a:off x="897075" y="2631786"/>
            <a:ext cx="1177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대기화면관리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31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CF79-C3AE-CCF0-78CF-518B3AB7A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Button Border">
            <a:extLst>
              <a:ext uri="{FF2B5EF4-FFF2-40B4-BE49-F238E27FC236}">
                <a16:creationId xmlns:a16="http://schemas.microsoft.com/office/drawing/2014/main" id="{E32226B9-A9E0-0860-0E9B-F29C36F03B71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 rot="10800000">
            <a:off x="778330" y="1911874"/>
            <a:ext cx="1547413" cy="4537407"/>
          </a:xfrm>
          <a:prstGeom prst="rect">
            <a:avLst/>
          </a:prstGeom>
          <a:gradFill>
            <a:gsLst>
              <a:gs pos="56000">
                <a:schemeClr val="bg1">
                  <a:lumMod val="95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71" name="Box">
            <a:extLst>
              <a:ext uri="{FF2B5EF4-FFF2-40B4-BE49-F238E27FC236}">
                <a16:creationId xmlns:a16="http://schemas.microsoft.com/office/drawing/2014/main" id="{850258B1-DBB0-CAF4-21A8-513E68642840}"/>
              </a:ext>
            </a:extLst>
          </p:cNvPr>
          <p:cNvSpPr/>
          <p:nvPr/>
        </p:nvSpPr>
        <p:spPr bwMode="auto">
          <a:xfrm>
            <a:off x="851465" y="1994450"/>
            <a:ext cx="1388815" cy="237331"/>
          </a:xfrm>
          <a:prstGeom prst="rect">
            <a:avLst/>
          </a:prstGeom>
          <a:solidFill>
            <a:schemeClr val="bg1"/>
          </a:solidFill>
          <a:ln w="3175">
            <a:solidFill>
              <a:srgbClr val="2C4576"/>
            </a:solidFill>
          </a:ln>
          <a:effectLst>
            <a:outerShdw dist="25400" dir="5400000" algn="t" rotWithShape="0">
              <a:srgbClr val="2C4576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시스템관리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</a:t>
            </a:r>
            <a:endParaRPr 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4AE8E27-5463-5967-CE82-22D2C83ACDA6}"/>
              </a:ext>
            </a:extLst>
          </p:cNvPr>
          <p:cNvSpPr/>
          <p:nvPr/>
        </p:nvSpPr>
        <p:spPr>
          <a:xfrm>
            <a:off x="799470" y="991698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7516C4-DF02-1127-1C98-98F105CEB0AE}"/>
              </a:ext>
            </a:extLst>
          </p:cNvPr>
          <p:cNvSpPr txBox="1"/>
          <p:nvPr/>
        </p:nvSpPr>
        <p:spPr>
          <a:xfrm>
            <a:off x="3409875" y="859221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</a:t>
            </a:r>
            <a:r>
              <a:rPr lang="ko-KR" altLang="en-US" sz="2000" dirty="0" err="1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첫화면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이미지 등록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01AB40C2-3D61-F149-6DA7-2F3161FE3E35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Ⅵ. CRM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변경 기능 </a:t>
            </a: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(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관리자페이지</a:t>
            </a: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)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10" name="Button Border">
            <a:extLst>
              <a:ext uri="{FF2B5EF4-FFF2-40B4-BE49-F238E27FC236}">
                <a16:creationId xmlns:a16="http://schemas.microsoft.com/office/drawing/2014/main" id="{B36F3BB1-C588-6749-DFF9-0CEE4920474B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2398879" y="1905910"/>
            <a:ext cx="6331244" cy="413315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11" name="Toolbar Container">
            <a:extLst>
              <a:ext uri="{FF2B5EF4-FFF2-40B4-BE49-F238E27FC236}">
                <a16:creationId xmlns:a16="http://schemas.microsoft.com/office/drawing/2014/main" id="{480AE909-F8F6-86B7-3879-41D48DD2E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16" y="1605915"/>
            <a:ext cx="7978507" cy="304800"/>
          </a:xfrm>
          <a:prstGeom prst="rect">
            <a:avLst/>
          </a:pr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용인시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산림교육센터운영관리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 시스템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3" name="Placeholder">
            <a:extLst>
              <a:ext uri="{FF2B5EF4-FFF2-40B4-BE49-F238E27FC236}">
                <a16:creationId xmlns:a16="http://schemas.microsoft.com/office/drawing/2014/main" id="{7459ED81-3AD8-9A49-66BB-031FD0382AF9}"/>
              </a:ext>
            </a:extLst>
          </p:cNvPr>
          <p:cNvGrpSpPr>
            <a:grpSpLocks noChangeAspect="1"/>
          </p:cNvGrpSpPr>
          <p:nvPr/>
        </p:nvGrpSpPr>
        <p:grpSpPr>
          <a:xfrm>
            <a:off x="7062096" y="1672615"/>
            <a:ext cx="179526" cy="179526"/>
            <a:chOff x="6827020" y="2410700"/>
            <a:chExt cx="739116" cy="739115"/>
          </a:xfrm>
          <a:solidFill>
            <a:srgbClr val="FFFFFF"/>
          </a:solidFill>
        </p:grpSpPr>
        <p:sp>
          <p:nvSpPr>
            <p:cNvPr id="38" name="Border">
              <a:extLst>
                <a:ext uri="{FF2B5EF4-FFF2-40B4-BE49-F238E27FC236}">
                  <a16:creationId xmlns:a16="http://schemas.microsoft.com/office/drawing/2014/main" id="{FC10EA2E-FAC3-6E78-E845-9AA37E1A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020" y="2410700"/>
              <a:ext cx="739116" cy="739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User">
              <a:extLst>
                <a:ext uri="{FF2B5EF4-FFF2-40B4-BE49-F238E27FC236}">
                  <a16:creationId xmlns:a16="http://schemas.microsoft.com/office/drawing/2014/main" id="{74828A05-B0F7-A638-95DD-A313787F3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3902" y="2471146"/>
              <a:ext cx="572001" cy="572284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9AE5A7-D830-CE3F-B125-DA9EA8C81AE8}"/>
              </a:ext>
            </a:extLst>
          </p:cNvPr>
          <p:cNvSpPr/>
          <p:nvPr/>
        </p:nvSpPr>
        <p:spPr>
          <a:xfrm>
            <a:off x="7222134" y="1649766"/>
            <a:ext cx="4587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+mn-ea"/>
                <a:cs typeface="Segoe UI" panose="020B0502040204020203" pitchFamily="34" charset="0"/>
              </a:rPr>
              <a:t>USER</a:t>
            </a:r>
            <a:endParaRPr lang="ko-KR" altLang="en-US" sz="900" dirty="0"/>
          </a:p>
        </p:txBody>
      </p:sp>
      <p:sp>
        <p:nvSpPr>
          <p:cNvPr id="15" name="Drop-down Arrow">
            <a:extLst>
              <a:ext uri="{FF2B5EF4-FFF2-40B4-BE49-F238E27FC236}">
                <a16:creationId xmlns:a16="http://schemas.microsoft.com/office/drawing/2014/main" id="{76A8FF89-9DDC-BB4D-A388-E24144FAA1C4}"/>
              </a:ext>
            </a:extLst>
          </p:cNvPr>
          <p:cNvSpPr>
            <a:spLocks noChangeAspect="1"/>
          </p:cNvSpPr>
          <p:nvPr/>
        </p:nvSpPr>
        <p:spPr bwMode="auto">
          <a:xfrm>
            <a:off x="7645606" y="1748393"/>
            <a:ext cx="63531" cy="33577"/>
          </a:xfrm>
          <a:custGeom>
            <a:avLst/>
            <a:gdLst>
              <a:gd name="T0" fmla="*/ 0 w 353"/>
              <a:gd name="T1" fmla="*/ 0 h 176"/>
              <a:gd name="T2" fmla="*/ 2147483646 w 353"/>
              <a:gd name="T3" fmla="*/ 2147483646 h 176"/>
              <a:gd name="T4" fmla="*/ 2147483646 w 353"/>
              <a:gd name="T5" fmla="*/ 0 h 176"/>
              <a:gd name="T6" fmla="*/ 0 w 353"/>
              <a:gd name="T7" fmla="*/ 0 h 1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3" h="176">
                <a:moveTo>
                  <a:pt x="0" y="0"/>
                </a:moveTo>
                <a:lnTo>
                  <a:pt x="176" y="176"/>
                </a:lnTo>
                <a:lnTo>
                  <a:pt x="35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4117"/>
            </a:schemeClr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242">
            <a:extLst>
              <a:ext uri="{FF2B5EF4-FFF2-40B4-BE49-F238E27FC236}">
                <a16:creationId xmlns:a16="http://schemas.microsoft.com/office/drawing/2014/main" id="{D336B5E9-1CF1-A51D-254C-B2BCD81E3D52}"/>
              </a:ext>
            </a:extLst>
          </p:cNvPr>
          <p:cNvSpPr>
            <a:spLocks noEditPoints="1"/>
          </p:cNvSpPr>
          <p:nvPr/>
        </p:nvSpPr>
        <p:spPr bwMode="auto">
          <a:xfrm>
            <a:off x="8349523" y="1678129"/>
            <a:ext cx="161357" cy="161357"/>
          </a:xfrm>
          <a:custGeom>
            <a:avLst/>
            <a:gdLst>
              <a:gd name="T0" fmla="*/ 149 w 161"/>
              <a:gd name="T1" fmla="*/ 35 h 161"/>
              <a:gd name="T2" fmla="*/ 142 w 161"/>
              <a:gd name="T3" fmla="*/ 43 h 161"/>
              <a:gd name="T4" fmla="*/ 141 w 161"/>
              <a:gd name="T5" fmla="*/ 53 h 161"/>
              <a:gd name="T6" fmla="*/ 143 w 161"/>
              <a:gd name="T7" fmla="*/ 59 h 161"/>
              <a:gd name="T8" fmla="*/ 152 w 161"/>
              <a:gd name="T9" fmla="*/ 65 h 161"/>
              <a:gd name="T10" fmla="*/ 160 w 161"/>
              <a:gd name="T11" fmla="*/ 73 h 161"/>
              <a:gd name="T12" fmla="*/ 160 w 161"/>
              <a:gd name="T13" fmla="*/ 90 h 161"/>
              <a:gd name="T14" fmla="*/ 152 w 161"/>
              <a:gd name="T15" fmla="*/ 98 h 161"/>
              <a:gd name="T16" fmla="*/ 143 w 161"/>
              <a:gd name="T17" fmla="*/ 105 h 161"/>
              <a:gd name="T18" fmla="*/ 144 w 161"/>
              <a:gd name="T19" fmla="*/ 120 h 161"/>
              <a:gd name="T20" fmla="*/ 144 w 161"/>
              <a:gd name="T21" fmla="*/ 132 h 161"/>
              <a:gd name="T22" fmla="*/ 132 w 161"/>
              <a:gd name="T23" fmla="*/ 144 h 161"/>
              <a:gd name="T24" fmla="*/ 120 w 161"/>
              <a:gd name="T25" fmla="*/ 144 h 161"/>
              <a:gd name="T26" fmla="*/ 111 w 161"/>
              <a:gd name="T27" fmla="*/ 141 h 161"/>
              <a:gd name="T28" fmla="*/ 101 w 161"/>
              <a:gd name="T29" fmla="*/ 151 h 161"/>
              <a:gd name="T30" fmla="*/ 92 w 161"/>
              <a:gd name="T31" fmla="*/ 161 h 161"/>
              <a:gd name="T32" fmla="*/ 81 w 161"/>
              <a:gd name="T33" fmla="*/ 161 h 161"/>
              <a:gd name="T34" fmla="*/ 67 w 161"/>
              <a:gd name="T35" fmla="*/ 150 h 161"/>
              <a:gd name="T36" fmla="*/ 64 w 161"/>
              <a:gd name="T37" fmla="*/ 146 h 161"/>
              <a:gd name="T38" fmla="*/ 57 w 161"/>
              <a:gd name="T39" fmla="*/ 143 h 161"/>
              <a:gd name="T40" fmla="*/ 40 w 161"/>
              <a:gd name="T41" fmla="*/ 145 h 161"/>
              <a:gd name="T42" fmla="*/ 32 w 161"/>
              <a:gd name="T43" fmla="*/ 145 h 161"/>
              <a:gd name="T44" fmla="*/ 23 w 161"/>
              <a:gd name="T45" fmla="*/ 136 h 161"/>
              <a:gd name="T46" fmla="*/ 21 w 161"/>
              <a:gd name="T47" fmla="*/ 117 h 161"/>
              <a:gd name="T48" fmla="*/ 18 w 161"/>
              <a:gd name="T49" fmla="*/ 103 h 161"/>
              <a:gd name="T50" fmla="*/ 13 w 161"/>
              <a:gd name="T51" fmla="*/ 99 h 161"/>
              <a:gd name="T52" fmla="*/ 0 w 161"/>
              <a:gd name="T53" fmla="*/ 85 h 161"/>
              <a:gd name="T54" fmla="*/ 0 w 161"/>
              <a:gd name="T55" fmla="*/ 80 h 161"/>
              <a:gd name="T56" fmla="*/ 13 w 161"/>
              <a:gd name="T57" fmla="*/ 65 h 161"/>
              <a:gd name="T58" fmla="*/ 18 w 161"/>
              <a:gd name="T59" fmla="*/ 61 h 161"/>
              <a:gd name="T60" fmla="*/ 21 w 161"/>
              <a:gd name="T61" fmla="*/ 53 h 161"/>
              <a:gd name="T62" fmla="*/ 20 w 161"/>
              <a:gd name="T63" fmla="*/ 44 h 161"/>
              <a:gd name="T64" fmla="*/ 20 w 161"/>
              <a:gd name="T65" fmla="*/ 30 h 161"/>
              <a:gd name="T66" fmla="*/ 30 w 161"/>
              <a:gd name="T67" fmla="*/ 19 h 161"/>
              <a:gd name="T68" fmla="*/ 43 w 161"/>
              <a:gd name="T69" fmla="*/ 19 h 161"/>
              <a:gd name="T70" fmla="*/ 52 w 161"/>
              <a:gd name="T71" fmla="*/ 22 h 161"/>
              <a:gd name="T72" fmla="*/ 65 w 161"/>
              <a:gd name="T73" fmla="*/ 10 h 161"/>
              <a:gd name="T74" fmla="*/ 74 w 161"/>
              <a:gd name="T75" fmla="*/ 1 h 161"/>
              <a:gd name="T76" fmla="*/ 89 w 161"/>
              <a:gd name="T77" fmla="*/ 0 h 161"/>
              <a:gd name="T78" fmla="*/ 98 w 161"/>
              <a:gd name="T79" fmla="*/ 10 h 161"/>
              <a:gd name="T80" fmla="*/ 103 w 161"/>
              <a:gd name="T81" fmla="*/ 19 h 161"/>
              <a:gd name="T82" fmla="*/ 120 w 161"/>
              <a:gd name="T83" fmla="*/ 18 h 161"/>
              <a:gd name="T84" fmla="*/ 133 w 161"/>
              <a:gd name="T85" fmla="*/ 18 h 161"/>
              <a:gd name="T86" fmla="*/ 144 w 161"/>
              <a:gd name="T87" fmla="*/ 30 h 161"/>
              <a:gd name="T88" fmla="*/ 149 w 161"/>
              <a:gd name="T89" fmla="*/ 35 h 161"/>
              <a:gd name="T90" fmla="*/ 134 w 161"/>
              <a:gd name="T91" fmla="*/ 82 h 161"/>
              <a:gd name="T92" fmla="*/ 81 w 161"/>
              <a:gd name="T93" fmla="*/ 29 h 161"/>
              <a:gd name="T94" fmla="*/ 28 w 161"/>
              <a:gd name="T95" fmla="*/ 82 h 161"/>
              <a:gd name="T96" fmla="*/ 81 w 161"/>
              <a:gd name="T97" fmla="*/ 134 h 161"/>
              <a:gd name="T98" fmla="*/ 134 w 161"/>
              <a:gd name="T99" fmla="*/ 82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1" h="161">
                <a:moveTo>
                  <a:pt x="149" y="35"/>
                </a:moveTo>
                <a:cubicBezTo>
                  <a:pt x="146" y="38"/>
                  <a:pt x="145" y="41"/>
                  <a:pt x="142" y="43"/>
                </a:cubicBezTo>
                <a:cubicBezTo>
                  <a:pt x="139" y="46"/>
                  <a:pt x="138" y="49"/>
                  <a:pt x="141" y="53"/>
                </a:cubicBezTo>
                <a:cubicBezTo>
                  <a:pt x="142" y="55"/>
                  <a:pt x="143" y="57"/>
                  <a:pt x="143" y="59"/>
                </a:cubicBezTo>
                <a:cubicBezTo>
                  <a:pt x="144" y="63"/>
                  <a:pt x="147" y="66"/>
                  <a:pt x="152" y="65"/>
                </a:cubicBezTo>
                <a:cubicBezTo>
                  <a:pt x="158" y="64"/>
                  <a:pt x="160" y="67"/>
                  <a:pt x="160" y="73"/>
                </a:cubicBezTo>
                <a:cubicBezTo>
                  <a:pt x="160" y="79"/>
                  <a:pt x="160" y="84"/>
                  <a:pt x="160" y="90"/>
                </a:cubicBezTo>
                <a:cubicBezTo>
                  <a:pt x="161" y="96"/>
                  <a:pt x="158" y="99"/>
                  <a:pt x="152" y="98"/>
                </a:cubicBezTo>
                <a:cubicBezTo>
                  <a:pt x="147" y="98"/>
                  <a:pt x="144" y="100"/>
                  <a:pt x="143" y="105"/>
                </a:cubicBezTo>
                <a:cubicBezTo>
                  <a:pt x="142" y="110"/>
                  <a:pt x="136" y="114"/>
                  <a:pt x="144" y="120"/>
                </a:cubicBezTo>
                <a:cubicBezTo>
                  <a:pt x="149" y="123"/>
                  <a:pt x="149" y="128"/>
                  <a:pt x="144" y="132"/>
                </a:cubicBezTo>
                <a:cubicBezTo>
                  <a:pt x="140" y="136"/>
                  <a:pt x="136" y="140"/>
                  <a:pt x="132" y="144"/>
                </a:cubicBezTo>
                <a:cubicBezTo>
                  <a:pt x="128" y="148"/>
                  <a:pt x="124" y="148"/>
                  <a:pt x="120" y="144"/>
                </a:cubicBezTo>
                <a:cubicBezTo>
                  <a:pt x="118" y="141"/>
                  <a:pt x="115" y="138"/>
                  <a:pt x="111" y="141"/>
                </a:cubicBezTo>
                <a:cubicBezTo>
                  <a:pt x="107" y="144"/>
                  <a:pt x="100" y="143"/>
                  <a:pt x="101" y="151"/>
                </a:cubicBezTo>
                <a:cubicBezTo>
                  <a:pt x="102" y="158"/>
                  <a:pt x="99" y="161"/>
                  <a:pt x="92" y="161"/>
                </a:cubicBezTo>
                <a:cubicBezTo>
                  <a:pt x="88" y="161"/>
                  <a:pt x="85" y="161"/>
                  <a:pt x="81" y="161"/>
                </a:cubicBezTo>
                <a:cubicBezTo>
                  <a:pt x="69" y="161"/>
                  <a:pt x="70" y="161"/>
                  <a:pt x="67" y="150"/>
                </a:cubicBezTo>
                <a:cubicBezTo>
                  <a:pt x="67" y="148"/>
                  <a:pt x="65" y="147"/>
                  <a:pt x="64" y="146"/>
                </a:cubicBezTo>
                <a:cubicBezTo>
                  <a:pt x="61" y="145"/>
                  <a:pt x="59" y="144"/>
                  <a:pt x="57" y="143"/>
                </a:cubicBezTo>
                <a:cubicBezTo>
                  <a:pt x="51" y="140"/>
                  <a:pt x="45" y="139"/>
                  <a:pt x="40" y="145"/>
                </a:cubicBezTo>
                <a:cubicBezTo>
                  <a:pt x="39" y="146"/>
                  <a:pt x="34" y="146"/>
                  <a:pt x="32" y="145"/>
                </a:cubicBezTo>
                <a:cubicBezTo>
                  <a:pt x="28" y="143"/>
                  <a:pt x="26" y="139"/>
                  <a:pt x="23" y="136"/>
                </a:cubicBezTo>
                <a:cubicBezTo>
                  <a:pt x="14" y="127"/>
                  <a:pt x="15" y="127"/>
                  <a:pt x="21" y="117"/>
                </a:cubicBezTo>
                <a:cubicBezTo>
                  <a:pt x="22" y="114"/>
                  <a:pt x="19" y="107"/>
                  <a:pt x="18" y="103"/>
                </a:cubicBezTo>
                <a:cubicBezTo>
                  <a:pt x="17" y="101"/>
                  <a:pt x="15" y="99"/>
                  <a:pt x="13" y="99"/>
                </a:cubicBezTo>
                <a:cubicBezTo>
                  <a:pt x="0" y="97"/>
                  <a:pt x="0" y="98"/>
                  <a:pt x="0" y="85"/>
                </a:cubicBezTo>
                <a:cubicBezTo>
                  <a:pt x="0" y="83"/>
                  <a:pt x="0" y="81"/>
                  <a:pt x="0" y="80"/>
                </a:cubicBezTo>
                <a:cubicBezTo>
                  <a:pt x="0" y="67"/>
                  <a:pt x="0" y="67"/>
                  <a:pt x="13" y="65"/>
                </a:cubicBezTo>
                <a:cubicBezTo>
                  <a:pt x="15" y="65"/>
                  <a:pt x="17" y="63"/>
                  <a:pt x="18" y="61"/>
                </a:cubicBezTo>
                <a:cubicBezTo>
                  <a:pt x="19" y="59"/>
                  <a:pt x="20" y="56"/>
                  <a:pt x="21" y="53"/>
                </a:cubicBezTo>
                <a:cubicBezTo>
                  <a:pt x="23" y="50"/>
                  <a:pt x="23" y="47"/>
                  <a:pt x="20" y="44"/>
                </a:cubicBezTo>
                <a:cubicBezTo>
                  <a:pt x="13" y="38"/>
                  <a:pt x="13" y="36"/>
                  <a:pt x="20" y="30"/>
                </a:cubicBezTo>
                <a:cubicBezTo>
                  <a:pt x="23" y="26"/>
                  <a:pt x="27" y="23"/>
                  <a:pt x="30" y="19"/>
                </a:cubicBezTo>
                <a:cubicBezTo>
                  <a:pt x="34" y="15"/>
                  <a:pt x="38" y="14"/>
                  <a:pt x="43" y="19"/>
                </a:cubicBezTo>
                <a:cubicBezTo>
                  <a:pt x="45" y="22"/>
                  <a:pt x="48" y="25"/>
                  <a:pt x="52" y="22"/>
                </a:cubicBezTo>
                <a:cubicBezTo>
                  <a:pt x="57" y="19"/>
                  <a:pt x="65" y="20"/>
                  <a:pt x="65" y="10"/>
                </a:cubicBezTo>
                <a:cubicBezTo>
                  <a:pt x="64" y="1"/>
                  <a:pt x="65" y="1"/>
                  <a:pt x="74" y="1"/>
                </a:cubicBezTo>
                <a:cubicBezTo>
                  <a:pt x="79" y="1"/>
                  <a:pt x="84" y="1"/>
                  <a:pt x="89" y="0"/>
                </a:cubicBezTo>
                <a:cubicBezTo>
                  <a:pt x="95" y="0"/>
                  <a:pt x="98" y="3"/>
                  <a:pt x="98" y="10"/>
                </a:cubicBezTo>
                <a:cubicBezTo>
                  <a:pt x="98" y="14"/>
                  <a:pt x="97" y="18"/>
                  <a:pt x="103" y="19"/>
                </a:cubicBezTo>
                <a:cubicBezTo>
                  <a:pt x="109" y="20"/>
                  <a:pt x="114" y="26"/>
                  <a:pt x="120" y="18"/>
                </a:cubicBezTo>
                <a:cubicBezTo>
                  <a:pt x="124" y="12"/>
                  <a:pt x="129" y="13"/>
                  <a:pt x="133" y="18"/>
                </a:cubicBezTo>
                <a:cubicBezTo>
                  <a:pt x="137" y="22"/>
                  <a:pt x="141" y="26"/>
                  <a:pt x="144" y="30"/>
                </a:cubicBezTo>
                <a:cubicBezTo>
                  <a:pt x="146" y="31"/>
                  <a:pt x="147" y="33"/>
                  <a:pt x="149" y="35"/>
                </a:cubicBezTo>
                <a:close/>
                <a:moveTo>
                  <a:pt x="134" y="82"/>
                </a:moveTo>
                <a:cubicBezTo>
                  <a:pt x="134" y="52"/>
                  <a:pt x="110" y="29"/>
                  <a:pt x="81" y="29"/>
                </a:cubicBezTo>
                <a:cubicBezTo>
                  <a:pt x="52" y="29"/>
                  <a:pt x="28" y="53"/>
                  <a:pt x="28" y="82"/>
                </a:cubicBezTo>
                <a:cubicBezTo>
                  <a:pt x="28" y="111"/>
                  <a:pt x="52" y="134"/>
                  <a:pt x="81" y="134"/>
                </a:cubicBezTo>
                <a:cubicBezTo>
                  <a:pt x="110" y="134"/>
                  <a:pt x="134" y="111"/>
                  <a:pt x="134" y="8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2172C3-29D0-CE70-B8BA-267DB5FBA426}"/>
              </a:ext>
            </a:extLst>
          </p:cNvPr>
          <p:cNvSpPr/>
          <p:nvPr/>
        </p:nvSpPr>
        <p:spPr>
          <a:xfrm>
            <a:off x="7755534" y="1649766"/>
            <a:ext cx="6286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+mn-ea"/>
                <a:cs typeface="Segoe UI" panose="020B0502040204020203" pitchFamily="34" charset="0"/>
              </a:rPr>
              <a:t>SETTING</a:t>
            </a:r>
            <a:endParaRPr lang="ko-KR" altLang="en-US" sz="900" dirty="0"/>
          </a:p>
        </p:txBody>
      </p:sp>
      <p:sp>
        <p:nvSpPr>
          <p:cNvPr id="31" name="Title Bar">
            <a:extLst>
              <a:ext uri="{FF2B5EF4-FFF2-40B4-BE49-F238E27FC236}">
                <a16:creationId xmlns:a16="http://schemas.microsoft.com/office/drawing/2014/main" id="{BFB6E88D-A6AD-D0B5-E734-9A6BD4C79D63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751616" y="1330641"/>
            <a:ext cx="7978508" cy="2717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E7DB3B-2681-05BC-E560-45C938E011B1}"/>
              </a:ext>
            </a:extLst>
          </p:cNvPr>
          <p:cNvGrpSpPr/>
          <p:nvPr/>
        </p:nvGrpSpPr>
        <p:grpSpPr>
          <a:xfrm>
            <a:off x="851465" y="1418055"/>
            <a:ext cx="226215" cy="117683"/>
            <a:chOff x="5287566" y="948134"/>
            <a:chExt cx="274639" cy="142875"/>
          </a:xfrm>
        </p:grpSpPr>
        <p:sp>
          <p:nvSpPr>
            <p:cNvPr id="36" name="Rectangle 546">
              <a:extLst>
                <a:ext uri="{FF2B5EF4-FFF2-40B4-BE49-F238E27FC236}">
                  <a16:creationId xmlns:a16="http://schemas.microsoft.com/office/drawing/2014/main" id="{1B3F373E-9BF4-E6EE-49FB-7877237958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421314" y="950118"/>
              <a:ext cx="142875" cy="138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FFFFFF">
                  <a:lumMod val="75000"/>
                </a:srgbClr>
              </a:solidFill>
              <a:miter/>
            </a:ln>
          </p:spPr>
          <p:txBody>
            <a:bodyPr wrap="none" anchor="ctr"/>
            <a:lstStyle/>
            <a:p>
              <a:pPr algn="ctr" defTabSz="1080135">
                <a:buClr>
                  <a:srgbClr val="333333"/>
                </a:buClr>
                <a:defRPr/>
              </a:pPr>
              <a:r>
                <a:rPr lang="ko-KR" altLang="en-US" sz="800" spc="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▼</a:t>
              </a:r>
              <a:endParaRPr lang="en-US" altLang="ko-KR" sz="800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7" name="Rectangle 546">
              <a:extLst>
                <a:ext uri="{FF2B5EF4-FFF2-40B4-BE49-F238E27FC236}">
                  <a16:creationId xmlns:a16="http://schemas.microsoft.com/office/drawing/2014/main" id="{C3E97848-11E3-A677-9139-FEB0EA6427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285582" y="950118"/>
              <a:ext cx="142875" cy="138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FFFFFF">
                  <a:lumMod val="75000"/>
                </a:srgbClr>
              </a:solidFill>
              <a:miter/>
            </a:ln>
          </p:spPr>
          <p:txBody>
            <a:bodyPr wrap="none" anchor="ctr"/>
            <a:lstStyle/>
            <a:p>
              <a:pPr algn="ctr" defTabSz="1080135">
                <a:buClr>
                  <a:srgbClr val="333333"/>
                </a:buClr>
                <a:defRPr/>
              </a:pPr>
              <a:r>
                <a:rPr lang="ko-KR" altLang="en-US" sz="800" spc="5" dirty="0">
                  <a:solidFill>
                    <a:schemeClr val="bg1">
                      <a:lumMod val="65000"/>
                    </a:schemeClr>
                  </a:solidFill>
                  <a:latin typeface="맑은 고딕"/>
                  <a:ea typeface="맑은 고딕"/>
                </a:rPr>
                <a:t>▼</a:t>
              </a:r>
              <a:endParaRPr lang="en-US" altLang="ko-KR" sz="800" spc="5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EE85925-655D-2855-04D1-0C785F700B8B}"/>
              </a:ext>
            </a:extLst>
          </p:cNvPr>
          <p:cNvCxnSpPr/>
          <p:nvPr/>
        </p:nvCxnSpPr>
        <p:spPr>
          <a:xfrm flipV="1">
            <a:off x="8516734" y="1383137"/>
            <a:ext cx="153985" cy="153985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oolbar Container">
            <a:extLst>
              <a:ext uri="{FF2B5EF4-FFF2-40B4-BE49-F238E27FC236}">
                <a16:creationId xmlns:a16="http://schemas.microsoft.com/office/drawing/2014/main" id="{9ABDE8BF-EECA-38AF-1E2C-246EDEC79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16" y="6101715"/>
            <a:ext cx="7978507" cy="304800"/>
          </a:xfrm>
          <a:prstGeom prst="rect">
            <a:avLst/>
          </a:pr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용인시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산림교육센터운영관리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 시스템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6" name="Progress">
            <a:extLst>
              <a:ext uri="{FF2B5EF4-FFF2-40B4-BE49-F238E27FC236}">
                <a16:creationId xmlns:a16="http://schemas.microsoft.com/office/drawing/2014/main" id="{DE857F80-A109-BEED-46DA-DF84166AEF81}"/>
              </a:ext>
            </a:extLst>
          </p:cNvPr>
          <p:cNvSpPr/>
          <p:nvPr/>
        </p:nvSpPr>
        <p:spPr bwMode="auto">
          <a:xfrm flipH="1">
            <a:off x="870831" y="2019387"/>
            <a:ext cx="54989" cy="1858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" bIns="9144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en-US" sz="900" b="1" dirty="0"/>
          </a:p>
        </p:txBody>
      </p: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00CFE338-2B05-2667-CAF7-79BF12A8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52188"/>
              </p:ext>
            </p:extLst>
          </p:nvPr>
        </p:nvGraphicFramePr>
        <p:xfrm>
          <a:off x="2568756" y="2243796"/>
          <a:ext cx="6056592" cy="852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450">
                  <a:extLst>
                    <a:ext uri="{9D8B030D-6E8A-4147-A177-3AD203B41FA5}">
                      <a16:colId xmlns:a16="http://schemas.microsoft.com/office/drawing/2014/main" val="740067785"/>
                    </a:ext>
                  </a:extLst>
                </a:gridCol>
                <a:gridCol w="3921142">
                  <a:extLst>
                    <a:ext uri="{9D8B030D-6E8A-4147-A177-3AD203B41FA5}">
                      <a16:colId xmlns:a16="http://schemas.microsoft.com/office/drawing/2014/main" val="1903394571"/>
                    </a:ext>
                  </a:extLst>
                </a:gridCol>
              </a:tblGrid>
              <a:tr h="284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대기화면 이미지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292363"/>
                  </a:ext>
                </a:extLst>
              </a:tr>
              <a:tr h="284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용인시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산림교육센터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KIOSK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이미지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79153"/>
                  </a:ext>
                </a:extLst>
              </a:tr>
              <a:tr h="284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대기화면 이미지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37887"/>
                  </a:ext>
                </a:extLst>
              </a:tr>
            </a:tbl>
          </a:graphicData>
        </a:graphic>
      </p:graphicFrame>
      <p:sp>
        <p:nvSpPr>
          <p:cNvPr id="139" name="TextBox 138">
            <a:extLst>
              <a:ext uri="{FF2B5EF4-FFF2-40B4-BE49-F238E27FC236}">
                <a16:creationId xmlns:a16="http://schemas.microsoft.com/office/drawing/2014/main" id="{5097FCA9-1652-0B46-FD67-AFD8CEA272C2}"/>
              </a:ext>
            </a:extLst>
          </p:cNvPr>
          <p:cNvSpPr txBox="1"/>
          <p:nvPr/>
        </p:nvSpPr>
        <p:spPr>
          <a:xfrm>
            <a:off x="2568757" y="1970429"/>
            <a:ext cx="3790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+mn-ea"/>
                <a:ea typeface="+mn-ea"/>
              </a:rPr>
              <a:t>대기화면관리</a:t>
            </a:r>
            <a:endParaRPr lang="ko-KR" altLang="en-US" sz="1050" b="1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72955C29-A9FD-709B-AB65-190A4F0C62A9}"/>
              </a:ext>
            </a:extLst>
          </p:cNvPr>
          <p:cNvGrpSpPr/>
          <p:nvPr/>
        </p:nvGrpSpPr>
        <p:grpSpPr>
          <a:xfrm>
            <a:off x="4779083" y="2861753"/>
            <a:ext cx="3120515" cy="176242"/>
            <a:chOff x="5263716" y="3384359"/>
            <a:chExt cx="3120515" cy="176242"/>
          </a:xfrm>
        </p:grpSpPr>
        <p:sp>
          <p:nvSpPr>
            <p:cNvPr id="151" name="Rectangle 546">
              <a:extLst>
                <a:ext uri="{FF2B5EF4-FFF2-40B4-BE49-F238E27FC236}">
                  <a16:creationId xmlns:a16="http://schemas.microsoft.com/office/drawing/2014/main" id="{4E775ACB-7B1C-DEDE-750C-07AE94866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716" y="3384359"/>
              <a:ext cx="3120515" cy="17624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0" bIns="0" anchor="ctr"/>
            <a:lstStyle/>
            <a:p>
              <a:pPr>
                <a:defRPr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선택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Rectangle 546">
              <a:extLst>
                <a:ext uri="{FF2B5EF4-FFF2-40B4-BE49-F238E27FC236}">
                  <a16:creationId xmlns:a16="http://schemas.microsoft.com/office/drawing/2014/main" id="{95954D76-78E3-D712-0B19-EC2E79A19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05" y="3411967"/>
              <a:ext cx="624754" cy="109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0" bIns="0" anchor="ctr"/>
            <a:lstStyle/>
            <a:p>
              <a:pPr algn="ctr">
                <a:defRPr/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파일선택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0F971E69-845D-D686-D3D0-03721ABA4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131844"/>
              </p:ext>
            </p:extLst>
          </p:nvPr>
        </p:nvGraphicFramePr>
        <p:xfrm>
          <a:off x="2568756" y="3491784"/>
          <a:ext cx="6056592" cy="2109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450">
                  <a:extLst>
                    <a:ext uri="{9D8B030D-6E8A-4147-A177-3AD203B41FA5}">
                      <a16:colId xmlns:a16="http://schemas.microsoft.com/office/drawing/2014/main" val="740067785"/>
                    </a:ext>
                  </a:extLst>
                </a:gridCol>
                <a:gridCol w="3921142">
                  <a:extLst>
                    <a:ext uri="{9D8B030D-6E8A-4147-A177-3AD203B41FA5}">
                      <a16:colId xmlns:a16="http://schemas.microsoft.com/office/drawing/2014/main" val="1903394571"/>
                    </a:ext>
                  </a:extLst>
                </a:gridCol>
              </a:tblGrid>
              <a:tr h="21092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이미지 미리보기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37887"/>
                  </a:ext>
                </a:extLst>
              </a:tr>
            </a:tbl>
          </a:graphicData>
        </a:graphic>
      </p:graphicFrame>
      <p:pic>
        <p:nvPicPr>
          <p:cNvPr id="73" name="그림 72">
            <a:extLst>
              <a:ext uri="{FF2B5EF4-FFF2-40B4-BE49-F238E27FC236}">
                <a16:creationId xmlns:a16="http://schemas.microsoft.com/office/drawing/2014/main" id="{5752C404-CD6E-FB27-384B-D64FEA88AB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715" b="17035"/>
          <a:stretch/>
        </p:blipFill>
        <p:spPr>
          <a:xfrm>
            <a:off x="4907217" y="3588188"/>
            <a:ext cx="2476889" cy="1908030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809317B8-96C0-5F57-C4DB-1D3EB0B3A88F}"/>
              </a:ext>
            </a:extLst>
          </p:cNvPr>
          <p:cNvGrpSpPr/>
          <p:nvPr/>
        </p:nvGrpSpPr>
        <p:grpSpPr>
          <a:xfrm>
            <a:off x="6446706" y="2034655"/>
            <a:ext cx="887401" cy="176242"/>
            <a:chOff x="7496830" y="2863659"/>
            <a:chExt cx="887401" cy="176242"/>
          </a:xfrm>
        </p:grpSpPr>
        <p:sp>
          <p:nvSpPr>
            <p:cNvPr id="79" name="Rectangle 546">
              <a:extLst>
                <a:ext uri="{FF2B5EF4-FFF2-40B4-BE49-F238E27FC236}">
                  <a16:creationId xmlns:a16="http://schemas.microsoft.com/office/drawing/2014/main" id="{5083E5C3-158E-6B4F-749F-8174DBFF9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830" y="2863659"/>
              <a:ext cx="887401" cy="17624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0" bIns="0" anchor="ctr"/>
            <a:lstStyle/>
            <a:p>
              <a:pPr>
                <a:defRPr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권한이름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Rectangle 546">
              <a:extLst>
                <a:ext uri="{FF2B5EF4-FFF2-40B4-BE49-F238E27FC236}">
                  <a16:creationId xmlns:a16="http://schemas.microsoft.com/office/drawing/2014/main" id="{3B457E48-D8F2-E25C-300D-C63FF6D90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504" y="2890744"/>
              <a:ext cx="142875" cy="12771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>
                  <a:lumMod val="75000"/>
                </a:srgbClr>
              </a:solidFill>
              <a:miter/>
            </a:ln>
          </p:spPr>
          <p:txBody>
            <a:bodyPr wrap="none" anchor="ctr"/>
            <a:lstStyle/>
            <a:p>
              <a:pPr algn="ctr" defTabSz="1080135">
                <a:buClr>
                  <a:srgbClr val="333333"/>
                </a:buClr>
                <a:defRPr/>
              </a:pPr>
              <a:r>
                <a:rPr lang="ko-KR" altLang="en-US" sz="800" spc="5" dirty="0">
                  <a:solidFill>
                    <a:srgbClr val="5F5F5F"/>
                  </a:solidFill>
                  <a:latin typeface="맑은 고딕"/>
                  <a:ea typeface="맑은 고딕"/>
                </a:rPr>
                <a:t>▼</a:t>
              </a:r>
              <a:endParaRPr lang="en-US" altLang="ko-KR" sz="800" spc="5" dirty="0">
                <a:solidFill>
                  <a:srgbClr val="5F5F5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81" name="Rectangle 546">
            <a:extLst>
              <a:ext uri="{FF2B5EF4-FFF2-40B4-BE49-F238E27FC236}">
                <a16:creationId xmlns:a16="http://schemas.microsoft.com/office/drawing/2014/main" id="{FF1232C1-4BF1-4595-511D-1AB81FBE8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106" y="2037439"/>
            <a:ext cx="887401" cy="176242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tIns="0" bIns="0"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Rectangle 546">
            <a:extLst>
              <a:ext uri="{FF2B5EF4-FFF2-40B4-BE49-F238E27FC236}">
                <a16:creationId xmlns:a16="http://schemas.microsoft.com/office/drawing/2014/main" id="{26C50ADF-01CE-97AD-95D4-4C580C662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507" y="2034655"/>
            <a:ext cx="306247" cy="17605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tIns="0" bIns="0"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모서리가 둥근 직사각형 98">
            <a:extLst>
              <a:ext uri="{FF2B5EF4-FFF2-40B4-BE49-F238E27FC236}">
                <a16:creationId xmlns:a16="http://schemas.microsoft.com/office/drawing/2014/main" id="{4763F114-9010-6057-8423-8FAFA2BC0020}"/>
              </a:ext>
            </a:extLst>
          </p:cNvPr>
          <p:cNvSpPr/>
          <p:nvPr/>
        </p:nvSpPr>
        <p:spPr>
          <a:xfrm>
            <a:off x="7972496" y="3191789"/>
            <a:ext cx="598022" cy="204965"/>
          </a:xfrm>
          <a:prstGeom prst="roundRect">
            <a:avLst>
              <a:gd name="adj" fmla="val 2782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확인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2E815-9049-BE4B-5AFC-F04FA0E6A7FD}"/>
              </a:ext>
            </a:extLst>
          </p:cNvPr>
          <p:cNvSpPr txBox="1"/>
          <p:nvPr/>
        </p:nvSpPr>
        <p:spPr>
          <a:xfrm>
            <a:off x="897076" y="2362460"/>
            <a:ext cx="110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강좌관리</a:t>
            </a:r>
            <a:endParaRPr kumimoji="1"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BE4BD-CBC0-00A0-FA9C-9C6FCEAB7E69}"/>
              </a:ext>
            </a:extLst>
          </p:cNvPr>
          <p:cNvSpPr txBox="1"/>
          <p:nvPr/>
        </p:nvSpPr>
        <p:spPr>
          <a:xfrm>
            <a:off x="897076" y="2901112"/>
            <a:ext cx="110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배너관리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A82E3-29E0-A93E-F21C-0D2B1D9B7AE1}"/>
              </a:ext>
            </a:extLst>
          </p:cNvPr>
          <p:cNvSpPr txBox="1"/>
          <p:nvPr/>
        </p:nvSpPr>
        <p:spPr>
          <a:xfrm>
            <a:off x="897076" y="3165432"/>
            <a:ext cx="110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계정관리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9948E-377C-1F9B-42F6-C94017975B1B}"/>
              </a:ext>
            </a:extLst>
          </p:cNvPr>
          <p:cNvSpPr txBox="1"/>
          <p:nvPr/>
        </p:nvSpPr>
        <p:spPr>
          <a:xfrm>
            <a:off x="897075" y="2631786"/>
            <a:ext cx="1177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대기화면관리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6640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5D39-E851-31B3-EC0D-8D90FD26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Button Border">
            <a:extLst>
              <a:ext uri="{FF2B5EF4-FFF2-40B4-BE49-F238E27FC236}">
                <a16:creationId xmlns:a16="http://schemas.microsoft.com/office/drawing/2014/main" id="{4DE248D9-7155-588C-D444-8360D933FAD0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 rot="10800000">
            <a:off x="778330" y="1911874"/>
            <a:ext cx="1547413" cy="4537407"/>
          </a:xfrm>
          <a:prstGeom prst="rect">
            <a:avLst/>
          </a:prstGeom>
          <a:gradFill>
            <a:gsLst>
              <a:gs pos="56000">
                <a:schemeClr val="bg1">
                  <a:lumMod val="95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71" name="Box">
            <a:extLst>
              <a:ext uri="{FF2B5EF4-FFF2-40B4-BE49-F238E27FC236}">
                <a16:creationId xmlns:a16="http://schemas.microsoft.com/office/drawing/2014/main" id="{5C684BC1-DEC8-0D8A-688F-761075FFF5B8}"/>
              </a:ext>
            </a:extLst>
          </p:cNvPr>
          <p:cNvSpPr/>
          <p:nvPr/>
        </p:nvSpPr>
        <p:spPr bwMode="auto">
          <a:xfrm>
            <a:off x="851465" y="1994450"/>
            <a:ext cx="1388815" cy="237331"/>
          </a:xfrm>
          <a:prstGeom prst="rect">
            <a:avLst/>
          </a:prstGeom>
          <a:solidFill>
            <a:schemeClr val="bg1"/>
          </a:solidFill>
          <a:ln w="3175">
            <a:solidFill>
              <a:srgbClr val="2C4576"/>
            </a:solidFill>
          </a:ln>
          <a:effectLst>
            <a:outerShdw dist="25400" dir="5400000" algn="t" rotWithShape="0">
              <a:srgbClr val="2C4576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시스템관리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 </a:t>
            </a:r>
            <a:endParaRPr 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ABC49B4-582A-AB5D-93F8-401862488161}"/>
              </a:ext>
            </a:extLst>
          </p:cNvPr>
          <p:cNvSpPr/>
          <p:nvPr/>
        </p:nvSpPr>
        <p:spPr>
          <a:xfrm>
            <a:off x="799470" y="991698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0CA14D-EFED-4D22-9147-B4A1C7D8FEA7}"/>
              </a:ext>
            </a:extLst>
          </p:cNvPr>
          <p:cNvSpPr txBox="1"/>
          <p:nvPr/>
        </p:nvSpPr>
        <p:spPr>
          <a:xfrm>
            <a:off x="3409875" y="859221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배너등록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5" name="부제목 2">
            <a:extLst>
              <a:ext uri="{FF2B5EF4-FFF2-40B4-BE49-F238E27FC236}">
                <a16:creationId xmlns:a16="http://schemas.microsoft.com/office/drawing/2014/main" id="{6A1497D6-D40A-9406-3D5B-0E2E83A5C769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Ⅵ. CRM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변경 기능 </a:t>
            </a: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(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관리자페이지</a:t>
            </a: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)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10" name="Button Border">
            <a:extLst>
              <a:ext uri="{FF2B5EF4-FFF2-40B4-BE49-F238E27FC236}">
                <a16:creationId xmlns:a16="http://schemas.microsoft.com/office/drawing/2014/main" id="{2ADB6069-EEE4-328F-99BA-E74153821BD3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2398879" y="1905910"/>
            <a:ext cx="6331244" cy="413315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9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11" name="Toolbar Container">
            <a:extLst>
              <a:ext uri="{FF2B5EF4-FFF2-40B4-BE49-F238E27FC236}">
                <a16:creationId xmlns:a16="http://schemas.microsoft.com/office/drawing/2014/main" id="{35038BCF-6D5B-9940-F69E-108D98C3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16" y="1605915"/>
            <a:ext cx="7978507" cy="304800"/>
          </a:xfrm>
          <a:prstGeom prst="rect">
            <a:avLst/>
          </a:pr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용인시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산림교육센터운영관리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 시스템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3" name="Placeholder">
            <a:extLst>
              <a:ext uri="{FF2B5EF4-FFF2-40B4-BE49-F238E27FC236}">
                <a16:creationId xmlns:a16="http://schemas.microsoft.com/office/drawing/2014/main" id="{176C182A-AB72-04DF-0368-86D70C2E165D}"/>
              </a:ext>
            </a:extLst>
          </p:cNvPr>
          <p:cNvGrpSpPr>
            <a:grpSpLocks noChangeAspect="1"/>
          </p:cNvGrpSpPr>
          <p:nvPr/>
        </p:nvGrpSpPr>
        <p:grpSpPr>
          <a:xfrm>
            <a:off x="7062096" y="1672615"/>
            <a:ext cx="179526" cy="179526"/>
            <a:chOff x="6827020" y="2410700"/>
            <a:chExt cx="739116" cy="739115"/>
          </a:xfrm>
          <a:solidFill>
            <a:srgbClr val="FFFFFF"/>
          </a:solidFill>
        </p:grpSpPr>
        <p:sp>
          <p:nvSpPr>
            <p:cNvPr id="38" name="Border">
              <a:extLst>
                <a:ext uri="{FF2B5EF4-FFF2-40B4-BE49-F238E27FC236}">
                  <a16:creationId xmlns:a16="http://schemas.microsoft.com/office/drawing/2014/main" id="{CC5D1DF9-AADB-279E-6890-4123462B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020" y="2410700"/>
              <a:ext cx="739116" cy="739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User">
              <a:extLst>
                <a:ext uri="{FF2B5EF4-FFF2-40B4-BE49-F238E27FC236}">
                  <a16:creationId xmlns:a16="http://schemas.microsoft.com/office/drawing/2014/main" id="{053E0C48-8B0B-91FD-E427-09ECA0A35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3902" y="2471146"/>
              <a:ext cx="572001" cy="572284"/>
            </a:xfrm>
            <a:custGeom>
              <a:avLst/>
              <a:gdLst>
                <a:gd name="connsiteX0" fmla="*/ 784055 w 813926"/>
                <a:gd name="connsiteY0" fmla="*/ 619999 h 814331"/>
                <a:gd name="connsiteX1" fmla="*/ 611757 w 813926"/>
                <a:gd name="connsiteY1" fmla="*/ 531394 h 814331"/>
                <a:gd name="connsiteX2" fmla="*/ 501982 w 813926"/>
                <a:gd name="connsiteY2" fmla="*/ 482454 h 814331"/>
                <a:gd name="connsiteX3" fmla="*/ 572540 w 813926"/>
                <a:gd name="connsiteY3" fmla="*/ 288932 h 814331"/>
                <a:gd name="connsiteX4" fmla="*/ 473533 w 813926"/>
                <a:gd name="connsiteY4" fmla="*/ 15443 h 814331"/>
                <a:gd name="connsiteX5" fmla="*/ 249000 w 813926"/>
                <a:gd name="connsiteY5" fmla="*/ 99089 h 814331"/>
                <a:gd name="connsiteX6" fmla="*/ 301718 w 813926"/>
                <a:gd name="connsiteY6" fmla="*/ 446788 h 814331"/>
                <a:gd name="connsiteX7" fmla="*/ 184388 w 813926"/>
                <a:gd name="connsiteY7" fmla="*/ 533953 h 814331"/>
                <a:gd name="connsiteX8" fmla="*/ 31217 w 813926"/>
                <a:gd name="connsiteY8" fmla="*/ 605604 h 814331"/>
                <a:gd name="connsiteX9" fmla="*/ 679 w 813926"/>
                <a:gd name="connsiteY9" fmla="*/ 759302 h 814331"/>
                <a:gd name="connsiteX10" fmla="*/ 38610 w 813926"/>
                <a:gd name="connsiteY10" fmla="*/ 812881 h 814331"/>
                <a:gd name="connsiteX11" fmla="*/ 787591 w 813926"/>
                <a:gd name="connsiteY11" fmla="*/ 813201 h 814331"/>
                <a:gd name="connsiteX12" fmla="*/ 784055 w 813926"/>
                <a:gd name="connsiteY12" fmla="*/ 619999 h 81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926" h="814331">
                  <a:moveTo>
                    <a:pt x="784055" y="619999"/>
                  </a:moveTo>
                  <a:cubicBezTo>
                    <a:pt x="758018" y="568179"/>
                    <a:pt x="669779" y="558903"/>
                    <a:pt x="611757" y="531394"/>
                  </a:cubicBezTo>
                  <a:cubicBezTo>
                    <a:pt x="574630" y="516520"/>
                    <a:pt x="537663" y="501007"/>
                    <a:pt x="501982" y="482454"/>
                  </a:cubicBezTo>
                  <a:cubicBezTo>
                    <a:pt x="483659" y="435113"/>
                    <a:pt x="532520" y="397368"/>
                    <a:pt x="572540" y="288932"/>
                  </a:cubicBezTo>
                  <a:cubicBezTo>
                    <a:pt x="596489" y="212963"/>
                    <a:pt x="585559" y="69181"/>
                    <a:pt x="473533" y="15443"/>
                  </a:cubicBezTo>
                  <a:cubicBezTo>
                    <a:pt x="392688" y="-22782"/>
                    <a:pt x="279698" y="11764"/>
                    <a:pt x="249000" y="99089"/>
                  </a:cubicBezTo>
                  <a:cubicBezTo>
                    <a:pt x="178120" y="257905"/>
                    <a:pt x="287574" y="380575"/>
                    <a:pt x="301718" y="446788"/>
                  </a:cubicBezTo>
                  <a:cubicBezTo>
                    <a:pt x="312808" y="509003"/>
                    <a:pt x="224569" y="508204"/>
                    <a:pt x="184388" y="533953"/>
                  </a:cubicBezTo>
                  <a:cubicBezTo>
                    <a:pt x="132634" y="555705"/>
                    <a:pt x="76702" y="572338"/>
                    <a:pt x="31217" y="605604"/>
                  </a:cubicBezTo>
                  <a:cubicBezTo>
                    <a:pt x="-6554" y="649747"/>
                    <a:pt x="8876" y="696288"/>
                    <a:pt x="679" y="759302"/>
                  </a:cubicBezTo>
                  <a:cubicBezTo>
                    <a:pt x="-2054" y="792889"/>
                    <a:pt x="2125" y="817199"/>
                    <a:pt x="38610" y="812881"/>
                  </a:cubicBezTo>
                  <a:cubicBezTo>
                    <a:pt x="292074" y="812881"/>
                    <a:pt x="507286" y="815920"/>
                    <a:pt x="787591" y="813201"/>
                  </a:cubicBezTo>
                  <a:cubicBezTo>
                    <a:pt x="844006" y="812721"/>
                    <a:pt x="793699" y="644949"/>
                    <a:pt x="784055" y="6199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DD61F4-58D8-D2B3-0AB2-74BDCEAC9042}"/>
              </a:ext>
            </a:extLst>
          </p:cNvPr>
          <p:cNvSpPr/>
          <p:nvPr/>
        </p:nvSpPr>
        <p:spPr>
          <a:xfrm>
            <a:off x="7222134" y="1649766"/>
            <a:ext cx="4587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+mn-ea"/>
                <a:cs typeface="Segoe UI" panose="020B0502040204020203" pitchFamily="34" charset="0"/>
              </a:rPr>
              <a:t>USER</a:t>
            </a:r>
            <a:endParaRPr lang="ko-KR" altLang="en-US" sz="900" dirty="0"/>
          </a:p>
        </p:txBody>
      </p:sp>
      <p:sp>
        <p:nvSpPr>
          <p:cNvPr id="15" name="Drop-down Arrow">
            <a:extLst>
              <a:ext uri="{FF2B5EF4-FFF2-40B4-BE49-F238E27FC236}">
                <a16:creationId xmlns:a16="http://schemas.microsoft.com/office/drawing/2014/main" id="{E9F346A5-9479-A843-10D3-E5295FC9C34F}"/>
              </a:ext>
            </a:extLst>
          </p:cNvPr>
          <p:cNvSpPr>
            <a:spLocks noChangeAspect="1"/>
          </p:cNvSpPr>
          <p:nvPr/>
        </p:nvSpPr>
        <p:spPr bwMode="auto">
          <a:xfrm>
            <a:off x="7645606" y="1748393"/>
            <a:ext cx="63531" cy="33577"/>
          </a:xfrm>
          <a:custGeom>
            <a:avLst/>
            <a:gdLst>
              <a:gd name="T0" fmla="*/ 0 w 353"/>
              <a:gd name="T1" fmla="*/ 0 h 176"/>
              <a:gd name="T2" fmla="*/ 2147483646 w 353"/>
              <a:gd name="T3" fmla="*/ 2147483646 h 176"/>
              <a:gd name="T4" fmla="*/ 2147483646 w 353"/>
              <a:gd name="T5" fmla="*/ 0 h 176"/>
              <a:gd name="T6" fmla="*/ 0 w 353"/>
              <a:gd name="T7" fmla="*/ 0 h 1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3" h="176">
                <a:moveTo>
                  <a:pt x="0" y="0"/>
                </a:moveTo>
                <a:lnTo>
                  <a:pt x="176" y="176"/>
                </a:lnTo>
                <a:lnTo>
                  <a:pt x="35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4117"/>
            </a:schemeClr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242">
            <a:extLst>
              <a:ext uri="{FF2B5EF4-FFF2-40B4-BE49-F238E27FC236}">
                <a16:creationId xmlns:a16="http://schemas.microsoft.com/office/drawing/2014/main" id="{BCE74293-B741-7098-523D-8EBFFBEC9C09}"/>
              </a:ext>
            </a:extLst>
          </p:cNvPr>
          <p:cNvSpPr>
            <a:spLocks noEditPoints="1"/>
          </p:cNvSpPr>
          <p:nvPr/>
        </p:nvSpPr>
        <p:spPr bwMode="auto">
          <a:xfrm>
            <a:off x="8349523" y="1678129"/>
            <a:ext cx="161357" cy="161357"/>
          </a:xfrm>
          <a:custGeom>
            <a:avLst/>
            <a:gdLst>
              <a:gd name="T0" fmla="*/ 149 w 161"/>
              <a:gd name="T1" fmla="*/ 35 h 161"/>
              <a:gd name="T2" fmla="*/ 142 w 161"/>
              <a:gd name="T3" fmla="*/ 43 h 161"/>
              <a:gd name="T4" fmla="*/ 141 w 161"/>
              <a:gd name="T5" fmla="*/ 53 h 161"/>
              <a:gd name="T6" fmla="*/ 143 w 161"/>
              <a:gd name="T7" fmla="*/ 59 h 161"/>
              <a:gd name="T8" fmla="*/ 152 w 161"/>
              <a:gd name="T9" fmla="*/ 65 h 161"/>
              <a:gd name="T10" fmla="*/ 160 w 161"/>
              <a:gd name="T11" fmla="*/ 73 h 161"/>
              <a:gd name="T12" fmla="*/ 160 w 161"/>
              <a:gd name="T13" fmla="*/ 90 h 161"/>
              <a:gd name="T14" fmla="*/ 152 w 161"/>
              <a:gd name="T15" fmla="*/ 98 h 161"/>
              <a:gd name="T16" fmla="*/ 143 w 161"/>
              <a:gd name="T17" fmla="*/ 105 h 161"/>
              <a:gd name="T18" fmla="*/ 144 w 161"/>
              <a:gd name="T19" fmla="*/ 120 h 161"/>
              <a:gd name="T20" fmla="*/ 144 w 161"/>
              <a:gd name="T21" fmla="*/ 132 h 161"/>
              <a:gd name="T22" fmla="*/ 132 w 161"/>
              <a:gd name="T23" fmla="*/ 144 h 161"/>
              <a:gd name="T24" fmla="*/ 120 w 161"/>
              <a:gd name="T25" fmla="*/ 144 h 161"/>
              <a:gd name="T26" fmla="*/ 111 w 161"/>
              <a:gd name="T27" fmla="*/ 141 h 161"/>
              <a:gd name="T28" fmla="*/ 101 w 161"/>
              <a:gd name="T29" fmla="*/ 151 h 161"/>
              <a:gd name="T30" fmla="*/ 92 w 161"/>
              <a:gd name="T31" fmla="*/ 161 h 161"/>
              <a:gd name="T32" fmla="*/ 81 w 161"/>
              <a:gd name="T33" fmla="*/ 161 h 161"/>
              <a:gd name="T34" fmla="*/ 67 w 161"/>
              <a:gd name="T35" fmla="*/ 150 h 161"/>
              <a:gd name="T36" fmla="*/ 64 w 161"/>
              <a:gd name="T37" fmla="*/ 146 h 161"/>
              <a:gd name="T38" fmla="*/ 57 w 161"/>
              <a:gd name="T39" fmla="*/ 143 h 161"/>
              <a:gd name="T40" fmla="*/ 40 w 161"/>
              <a:gd name="T41" fmla="*/ 145 h 161"/>
              <a:gd name="T42" fmla="*/ 32 w 161"/>
              <a:gd name="T43" fmla="*/ 145 h 161"/>
              <a:gd name="T44" fmla="*/ 23 w 161"/>
              <a:gd name="T45" fmla="*/ 136 h 161"/>
              <a:gd name="T46" fmla="*/ 21 w 161"/>
              <a:gd name="T47" fmla="*/ 117 h 161"/>
              <a:gd name="T48" fmla="*/ 18 w 161"/>
              <a:gd name="T49" fmla="*/ 103 h 161"/>
              <a:gd name="T50" fmla="*/ 13 w 161"/>
              <a:gd name="T51" fmla="*/ 99 h 161"/>
              <a:gd name="T52" fmla="*/ 0 w 161"/>
              <a:gd name="T53" fmla="*/ 85 h 161"/>
              <a:gd name="T54" fmla="*/ 0 w 161"/>
              <a:gd name="T55" fmla="*/ 80 h 161"/>
              <a:gd name="T56" fmla="*/ 13 w 161"/>
              <a:gd name="T57" fmla="*/ 65 h 161"/>
              <a:gd name="T58" fmla="*/ 18 w 161"/>
              <a:gd name="T59" fmla="*/ 61 h 161"/>
              <a:gd name="T60" fmla="*/ 21 w 161"/>
              <a:gd name="T61" fmla="*/ 53 h 161"/>
              <a:gd name="T62" fmla="*/ 20 w 161"/>
              <a:gd name="T63" fmla="*/ 44 h 161"/>
              <a:gd name="T64" fmla="*/ 20 w 161"/>
              <a:gd name="T65" fmla="*/ 30 h 161"/>
              <a:gd name="T66" fmla="*/ 30 w 161"/>
              <a:gd name="T67" fmla="*/ 19 h 161"/>
              <a:gd name="T68" fmla="*/ 43 w 161"/>
              <a:gd name="T69" fmla="*/ 19 h 161"/>
              <a:gd name="T70" fmla="*/ 52 w 161"/>
              <a:gd name="T71" fmla="*/ 22 h 161"/>
              <a:gd name="T72" fmla="*/ 65 w 161"/>
              <a:gd name="T73" fmla="*/ 10 h 161"/>
              <a:gd name="T74" fmla="*/ 74 w 161"/>
              <a:gd name="T75" fmla="*/ 1 h 161"/>
              <a:gd name="T76" fmla="*/ 89 w 161"/>
              <a:gd name="T77" fmla="*/ 0 h 161"/>
              <a:gd name="T78" fmla="*/ 98 w 161"/>
              <a:gd name="T79" fmla="*/ 10 h 161"/>
              <a:gd name="T80" fmla="*/ 103 w 161"/>
              <a:gd name="T81" fmla="*/ 19 h 161"/>
              <a:gd name="T82" fmla="*/ 120 w 161"/>
              <a:gd name="T83" fmla="*/ 18 h 161"/>
              <a:gd name="T84" fmla="*/ 133 w 161"/>
              <a:gd name="T85" fmla="*/ 18 h 161"/>
              <a:gd name="T86" fmla="*/ 144 w 161"/>
              <a:gd name="T87" fmla="*/ 30 h 161"/>
              <a:gd name="T88" fmla="*/ 149 w 161"/>
              <a:gd name="T89" fmla="*/ 35 h 161"/>
              <a:gd name="T90" fmla="*/ 134 w 161"/>
              <a:gd name="T91" fmla="*/ 82 h 161"/>
              <a:gd name="T92" fmla="*/ 81 w 161"/>
              <a:gd name="T93" fmla="*/ 29 h 161"/>
              <a:gd name="T94" fmla="*/ 28 w 161"/>
              <a:gd name="T95" fmla="*/ 82 h 161"/>
              <a:gd name="T96" fmla="*/ 81 w 161"/>
              <a:gd name="T97" fmla="*/ 134 h 161"/>
              <a:gd name="T98" fmla="*/ 134 w 161"/>
              <a:gd name="T99" fmla="*/ 82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1" h="161">
                <a:moveTo>
                  <a:pt x="149" y="35"/>
                </a:moveTo>
                <a:cubicBezTo>
                  <a:pt x="146" y="38"/>
                  <a:pt x="145" y="41"/>
                  <a:pt x="142" y="43"/>
                </a:cubicBezTo>
                <a:cubicBezTo>
                  <a:pt x="139" y="46"/>
                  <a:pt x="138" y="49"/>
                  <a:pt x="141" y="53"/>
                </a:cubicBezTo>
                <a:cubicBezTo>
                  <a:pt x="142" y="55"/>
                  <a:pt x="143" y="57"/>
                  <a:pt x="143" y="59"/>
                </a:cubicBezTo>
                <a:cubicBezTo>
                  <a:pt x="144" y="63"/>
                  <a:pt x="147" y="66"/>
                  <a:pt x="152" y="65"/>
                </a:cubicBezTo>
                <a:cubicBezTo>
                  <a:pt x="158" y="64"/>
                  <a:pt x="160" y="67"/>
                  <a:pt x="160" y="73"/>
                </a:cubicBezTo>
                <a:cubicBezTo>
                  <a:pt x="160" y="79"/>
                  <a:pt x="160" y="84"/>
                  <a:pt x="160" y="90"/>
                </a:cubicBezTo>
                <a:cubicBezTo>
                  <a:pt x="161" y="96"/>
                  <a:pt x="158" y="99"/>
                  <a:pt x="152" y="98"/>
                </a:cubicBezTo>
                <a:cubicBezTo>
                  <a:pt x="147" y="98"/>
                  <a:pt x="144" y="100"/>
                  <a:pt x="143" y="105"/>
                </a:cubicBezTo>
                <a:cubicBezTo>
                  <a:pt x="142" y="110"/>
                  <a:pt x="136" y="114"/>
                  <a:pt x="144" y="120"/>
                </a:cubicBezTo>
                <a:cubicBezTo>
                  <a:pt x="149" y="123"/>
                  <a:pt x="149" y="128"/>
                  <a:pt x="144" y="132"/>
                </a:cubicBezTo>
                <a:cubicBezTo>
                  <a:pt x="140" y="136"/>
                  <a:pt x="136" y="140"/>
                  <a:pt x="132" y="144"/>
                </a:cubicBezTo>
                <a:cubicBezTo>
                  <a:pt x="128" y="148"/>
                  <a:pt x="124" y="148"/>
                  <a:pt x="120" y="144"/>
                </a:cubicBezTo>
                <a:cubicBezTo>
                  <a:pt x="118" y="141"/>
                  <a:pt x="115" y="138"/>
                  <a:pt x="111" y="141"/>
                </a:cubicBezTo>
                <a:cubicBezTo>
                  <a:pt x="107" y="144"/>
                  <a:pt x="100" y="143"/>
                  <a:pt x="101" y="151"/>
                </a:cubicBezTo>
                <a:cubicBezTo>
                  <a:pt x="102" y="158"/>
                  <a:pt x="99" y="161"/>
                  <a:pt x="92" y="161"/>
                </a:cubicBezTo>
                <a:cubicBezTo>
                  <a:pt x="88" y="161"/>
                  <a:pt x="85" y="161"/>
                  <a:pt x="81" y="161"/>
                </a:cubicBezTo>
                <a:cubicBezTo>
                  <a:pt x="69" y="161"/>
                  <a:pt x="70" y="161"/>
                  <a:pt x="67" y="150"/>
                </a:cubicBezTo>
                <a:cubicBezTo>
                  <a:pt x="67" y="148"/>
                  <a:pt x="65" y="147"/>
                  <a:pt x="64" y="146"/>
                </a:cubicBezTo>
                <a:cubicBezTo>
                  <a:pt x="61" y="145"/>
                  <a:pt x="59" y="144"/>
                  <a:pt x="57" y="143"/>
                </a:cubicBezTo>
                <a:cubicBezTo>
                  <a:pt x="51" y="140"/>
                  <a:pt x="45" y="139"/>
                  <a:pt x="40" y="145"/>
                </a:cubicBezTo>
                <a:cubicBezTo>
                  <a:pt x="39" y="146"/>
                  <a:pt x="34" y="146"/>
                  <a:pt x="32" y="145"/>
                </a:cubicBezTo>
                <a:cubicBezTo>
                  <a:pt x="28" y="143"/>
                  <a:pt x="26" y="139"/>
                  <a:pt x="23" y="136"/>
                </a:cubicBezTo>
                <a:cubicBezTo>
                  <a:pt x="14" y="127"/>
                  <a:pt x="15" y="127"/>
                  <a:pt x="21" y="117"/>
                </a:cubicBezTo>
                <a:cubicBezTo>
                  <a:pt x="22" y="114"/>
                  <a:pt x="19" y="107"/>
                  <a:pt x="18" y="103"/>
                </a:cubicBezTo>
                <a:cubicBezTo>
                  <a:pt x="17" y="101"/>
                  <a:pt x="15" y="99"/>
                  <a:pt x="13" y="99"/>
                </a:cubicBezTo>
                <a:cubicBezTo>
                  <a:pt x="0" y="97"/>
                  <a:pt x="0" y="98"/>
                  <a:pt x="0" y="85"/>
                </a:cubicBezTo>
                <a:cubicBezTo>
                  <a:pt x="0" y="83"/>
                  <a:pt x="0" y="81"/>
                  <a:pt x="0" y="80"/>
                </a:cubicBezTo>
                <a:cubicBezTo>
                  <a:pt x="0" y="67"/>
                  <a:pt x="0" y="67"/>
                  <a:pt x="13" y="65"/>
                </a:cubicBezTo>
                <a:cubicBezTo>
                  <a:pt x="15" y="65"/>
                  <a:pt x="17" y="63"/>
                  <a:pt x="18" y="61"/>
                </a:cubicBezTo>
                <a:cubicBezTo>
                  <a:pt x="19" y="59"/>
                  <a:pt x="20" y="56"/>
                  <a:pt x="21" y="53"/>
                </a:cubicBezTo>
                <a:cubicBezTo>
                  <a:pt x="23" y="50"/>
                  <a:pt x="23" y="47"/>
                  <a:pt x="20" y="44"/>
                </a:cubicBezTo>
                <a:cubicBezTo>
                  <a:pt x="13" y="38"/>
                  <a:pt x="13" y="36"/>
                  <a:pt x="20" y="30"/>
                </a:cubicBezTo>
                <a:cubicBezTo>
                  <a:pt x="23" y="26"/>
                  <a:pt x="27" y="23"/>
                  <a:pt x="30" y="19"/>
                </a:cubicBezTo>
                <a:cubicBezTo>
                  <a:pt x="34" y="15"/>
                  <a:pt x="38" y="14"/>
                  <a:pt x="43" y="19"/>
                </a:cubicBezTo>
                <a:cubicBezTo>
                  <a:pt x="45" y="22"/>
                  <a:pt x="48" y="25"/>
                  <a:pt x="52" y="22"/>
                </a:cubicBezTo>
                <a:cubicBezTo>
                  <a:pt x="57" y="19"/>
                  <a:pt x="65" y="20"/>
                  <a:pt x="65" y="10"/>
                </a:cubicBezTo>
                <a:cubicBezTo>
                  <a:pt x="64" y="1"/>
                  <a:pt x="65" y="1"/>
                  <a:pt x="74" y="1"/>
                </a:cubicBezTo>
                <a:cubicBezTo>
                  <a:pt x="79" y="1"/>
                  <a:pt x="84" y="1"/>
                  <a:pt x="89" y="0"/>
                </a:cubicBezTo>
                <a:cubicBezTo>
                  <a:pt x="95" y="0"/>
                  <a:pt x="98" y="3"/>
                  <a:pt x="98" y="10"/>
                </a:cubicBezTo>
                <a:cubicBezTo>
                  <a:pt x="98" y="14"/>
                  <a:pt x="97" y="18"/>
                  <a:pt x="103" y="19"/>
                </a:cubicBezTo>
                <a:cubicBezTo>
                  <a:pt x="109" y="20"/>
                  <a:pt x="114" y="26"/>
                  <a:pt x="120" y="18"/>
                </a:cubicBezTo>
                <a:cubicBezTo>
                  <a:pt x="124" y="12"/>
                  <a:pt x="129" y="13"/>
                  <a:pt x="133" y="18"/>
                </a:cubicBezTo>
                <a:cubicBezTo>
                  <a:pt x="137" y="22"/>
                  <a:pt x="141" y="26"/>
                  <a:pt x="144" y="30"/>
                </a:cubicBezTo>
                <a:cubicBezTo>
                  <a:pt x="146" y="31"/>
                  <a:pt x="147" y="33"/>
                  <a:pt x="149" y="35"/>
                </a:cubicBezTo>
                <a:close/>
                <a:moveTo>
                  <a:pt x="134" y="82"/>
                </a:moveTo>
                <a:cubicBezTo>
                  <a:pt x="134" y="52"/>
                  <a:pt x="110" y="29"/>
                  <a:pt x="81" y="29"/>
                </a:cubicBezTo>
                <a:cubicBezTo>
                  <a:pt x="52" y="29"/>
                  <a:pt x="28" y="53"/>
                  <a:pt x="28" y="82"/>
                </a:cubicBezTo>
                <a:cubicBezTo>
                  <a:pt x="28" y="111"/>
                  <a:pt x="52" y="134"/>
                  <a:pt x="81" y="134"/>
                </a:cubicBezTo>
                <a:cubicBezTo>
                  <a:pt x="110" y="134"/>
                  <a:pt x="134" y="111"/>
                  <a:pt x="134" y="82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AF3108-9928-BC41-529F-5D42A0CF9379}"/>
              </a:ext>
            </a:extLst>
          </p:cNvPr>
          <p:cNvSpPr/>
          <p:nvPr/>
        </p:nvSpPr>
        <p:spPr>
          <a:xfrm>
            <a:off x="7755534" y="1649766"/>
            <a:ext cx="6286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+mn-ea"/>
                <a:cs typeface="Segoe UI" panose="020B0502040204020203" pitchFamily="34" charset="0"/>
              </a:rPr>
              <a:t>SETTING</a:t>
            </a:r>
            <a:endParaRPr lang="ko-KR" altLang="en-US" sz="900" dirty="0"/>
          </a:p>
        </p:txBody>
      </p:sp>
      <p:sp>
        <p:nvSpPr>
          <p:cNvPr id="31" name="Title Bar">
            <a:extLst>
              <a:ext uri="{FF2B5EF4-FFF2-40B4-BE49-F238E27FC236}">
                <a16:creationId xmlns:a16="http://schemas.microsoft.com/office/drawing/2014/main" id="{B30A5D3A-3CB5-7611-5B92-C9F009BCEB3A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751616" y="1330641"/>
            <a:ext cx="7978508" cy="2717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A43B4D5-8EC3-16C9-9C2A-183DBA277775}"/>
              </a:ext>
            </a:extLst>
          </p:cNvPr>
          <p:cNvGrpSpPr/>
          <p:nvPr/>
        </p:nvGrpSpPr>
        <p:grpSpPr>
          <a:xfrm>
            <a:off x="851465" y="1418055"/>
            <a:ext cx="226215" cy="117683"/>
            <a:chOff x="5287566" y="948134"/>
            <a:chExt cx="274639" cy="142875"/>
          </a:xfrm>
        </p:grpSpPr>
        <p:sp>
          <p:nvSpPr>
            <p:cNvPr id="36" name="Rectangle 546">
              <a:extLst>
                <a:ext uri="{FF2B5EF4-FFF2-40B4-BE49-F238E27FC236}">
                  <a16:creationId xmlns:a16="http://schemas.microsoft.com/office/drawing/2014/main" id="{6EB16152-B943-28B1-899B-AD2487DFDE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421314" y="950118"/>
              <a:ext cx="142875" cy="138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FFFFFF">
                  <a:lumMod val="75000"/>
                </a:srgbClr>
              </a:solidFill>
              <a:miter/>
            </a:ln>
          </p:spPr>
          <p:txBody>
            <a:bodyPr wrap="none" anchor="ctr"/>
            <a:lstStyle/>
            <a:p>
              <a:pPr algn="ctr" defTabSz="1080135">
                <a:buClr>
                  <a:srgbClr val="333333"/>
                </a:buClr>
                <a:defRPr/>
              </a:pPr>
              <a:r>
                <a:rPr lang="ko-KR" altLang="en-US" sz="800" spc="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  <a:ea typeface="맑은 고딕"/>
                </a:rPr>
                <a:t>▼</a:t>
              </a:r>
              <a:endParaRPr lang="en-US" altLang="ko-KR" sz="800" spc="5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7" name="Rectangle 546">
              <a:extLst>
                <a:ext uri="{FF2B5EF4-FFF2-40B4-BE49-F238E27FC236}">
                  <a16:creationId xmlns:a16="http://schemas.microsoft.com/office/drawing/2014/main" id="{1E6D3E24-7ACF-F460-CA17-2BF4702286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285582" y="950118"/>
              <a:ext cx="142875" cy="138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FFFFFF">
                  <a:lumMod val="75000"/>
                </a:srgbClr>
              </a:solidFill>
              <a:miter/>
            </a:ln>
          </p:spPr>
          <p:txBody>
            <a:bodyPr wrap="none" anchor="ctr"/>
            <a:lstStyle/>
            <a:p>
              <a:pPr algn="ctr" defTabSz="1080135">
                <a:buClr>
                  <a:srgbClr val="333333"/>
                </a:buClr>
                <a:defRPr/>
              </a:pPr>
              <a:r>
                <a:rPr lang="ko-KR" altLang="en-US" sz="800" spc="5" dirty="0">
                  <a:solidFill>
                    <a:schemeClr val="bg1">
                      <a:lumMod val="65000"/>
                    </a:schemeClr>
                  </a:solidFill>
                  <a:latin typeface="맑은 고딕"/>
                  <a:ea typeface="맑은 고딕"/>
                </a:rPr>
                <a:t>▼</a:t>
              </a:r>
              <a:endParaRPr lang="en-US" altLang="ko-KR" sz="800" spc="5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0B1F72C-943E-CEE6-3F6A-BC1363CD6AA9}"/>
              </a:ext>
            </a:extLst>
          </p:cNvPr>
          <p:cNvCxnSpPr/>
          <p:nvPr/>
        </p:nvCxnSpPr>
        <p:spPr>
          <a:xfrm flipV="1">
            <a:off x="8516734" y="1383137"/>
            <a:ext cx="153985" cy="153985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oolbar Container">
            <a:extLst>
              <a:ext uri="{FF2B5EF4-FFF2-40B4-BE49-F238E27FC236}">
                <a16:creationId xmlns:a16="http://schemas.microsoft.com/office/drawing/2014/main" id="{C501C592-4434-6543-3B20-14BD26DDE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16" y="6101715"/>
            <a:ext cx="7978507" cy="304800"/>
          </a:xfrm>
          <a:prstGeom prst="rect">
            <a:avLst/>
          </a:pr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용인시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산림교육센터운영관리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rPr>
              <a:t> 시스템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6" name="Progress">
            <a:extLst>
              <a:ext uri="{FF2B5EF4-FFF2-40B4-BE49-F238E27FC236}">
                <a16:creationId xmlns:a16="http://schemas.microsoft.com/office/drawing/2014/main" id="{CF9F1AC0-4B8F-76EF-1E89-09A5FE0F61A8}"/>
              </a:ext>
            </a:extLst>
          </p:cNvPr>
          <p:cNvSpPr/>
          <p:nvPr/>
        </p:nvSpPr>
        <p:spPr bwMode="auto">
          <a:xfrm flipH="1">
            <a:off x="870831" y="2019387"/>
            <a:ext cx="54989" cy="1858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" bIns="9144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en-US" sz="900" b="1" dirty="0"/>
          </a:p>
        </p:txBody>
      </p:sp>
      <p:graphicFrame>
        <p:nvGraphicFramePr>
          <p:cNvPr id="137" name="표 136">
            <a:extLst>
              <a:ext uri="{FF2B5EF4-FFF2-40B4-BE49-F238E27FC236}">
                <a16:creationId xmlns:a16="http://schemas.microsoft.com/office/drawing/2014/main" id="{0BC9E269-AFF7-0220-D808-91020E89B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852032"/>
              </p:ext>
            </p:extLst>
          </p:nvPr>
        </p:nvGraphicFramePr>
        <p:xfrm>
          <a:off x="2568756" y="2243796"/>
          <a:ext cx="6056592" cy="852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450">
                  <a:extLst>
                    <a:ext uri="{9D8B030D-6E8A-4147-A177-3AD203B41FA5}">
                      <a16:colId xmlns:a16="http://schemas.microsoft.com/office/drawing/2014/main" val="740067785"/>
                    </a:ext>
                  </a:extLst>
                </a:gridCol>
                <a:gridCol w="3921142">
                  <a:extLst>
                    <a:ext uri="{9D8B030D-6E8A-4147-A177-3AD203B41FA5}">
                      <a16:colId xmlns:a16="http://schemas.microsoft.com/office/drawing/2014/main" val="1903394571"/>
                    </a:ext>
                  </a:extLst>
                </a:gridCol>
              </a:tblGrid>
              <a:tr h="284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배너관리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292363"/>
                  </a:ext>
                </a:extLst>
              </a:tr>
              <a:tr h="284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용인시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산림교육센터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KIOSK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베너등록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79153"/>
                  </a:ext>
                </a:extLst>
              </a:tr>
              <a:tr h="284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베너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이미지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37887"/>
                  </a:ext>
                </a:extLst>
              </a:tr>
            </a:tbl>
          </a:graphicData>
        </a:graphic>
      </p:graphicFrame>
      <p:sp>
        <p:nvSpPr>
          <p:cNvPr id="139" name="TextBox 138">
            <a:extLst>
              <a:ext uri="{FF2B5EF4-FFF2-40B4-BE49-F238E27FC236}">
                <a16:creationId xmlns:a16="http://schemas.microsoft.com/office/drawing/2014/main" id="{B8F1ED4A-132F-4DEC-3FB8-FAC68854DC4E}"/>
              </a:ext>
            </a:extLst>
          </p:cNvPr>
          <p:cNvSpPr txBox="1"/>
          <p:nvPr/>
        </p:nvSpPr>
        <p:spPr>
          <a:xfrm>
            <a:off x="2568757" y="1970429"/>
            <a:ext cx="3790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+mn-ea"/>
                <a:ea typeface="+mn-ea"/>
              </a:rPr>
              <a:t>베너관리</a:t>
            </a:r>
            <a:endParaRPr lang="ko-KR" altLang="en-US" sz="1050" b="1" dirty="0"/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FE47F91-37BC-63A0-988B-B7AD484307DF}"/>
              </a:ext>
            </a:extLst>
          </p:cNvPr>
          <p:cNvGrpSpPr/>
          <p:nvPr/>
        </p:nvGrpSpPr>
        <p:grpSpPr>
          <a:xfrm>
            <a:off x="4779083" y="2861753"/>
            <a:ext cx="3120515" cy="176242"/>
            <a:chOff x="5263716" y="3384359"/>
            <a:chExt cx="3120515" cy="176242"/>
          </a:xfrm>
        </p:grpSpPr>
        <p:sp>
          <p:nvSpPr>
            <p:cNvPr id="151" name="Rectangle 546">
              <a:extLst>
                <a:ext uri="{FF2B5EF4-FFF2-40B4-BE49-F238E27FC236}">
                  <a16:creationId xmlns:a16="http://schemas.microsoft.com/office/drawing/2014/main" id="{388868BC-1A99-FDB6-D0CA-D27ACD251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716" y="3384359"/>
              <a:ext cx="3120515" cy="17624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0" bIns="0" anchor="ctr"/>
            <a:lstStyle/>
            <a:p>
              <a:pPr>
                <a:defRPr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선택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Rectangle 546">
              <a:extLst>
                <a:ext uri="{FF2B5EF4-FFF2-40B4-BE49-F238E27FC236}">
                  <a16:creationId xmlns:a16="http://schemas.microsoft.com/office/drawing/2014/main" id="{FC50D0AF-92CE-05D0-CAB2-BDD847D9B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605" y="3411967"/>
              <a:ext cx="624754" cy="109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0" bIns="0" anchor="ctr"/>
            <a:lstStyle/>
            <a:p>
              <a:pPr algn="ctr">
                <a:defRPr/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파일선택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A87D1EF1-E4C7-3CA5-CB5B-4BD7EDEB9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18978"/>
              </p:ext>
            </p:extLst>
          </p:nvPr>
        </p:nvGraphicFramePr>
        <p:xfrm>
          <a:off x="2568756" y="3491784"/>
          <a:ext cx="6056592" cy="2109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450">
                  <a:extLst>
                    <a:ext uri="{9D8B030D-6E8A-4147-A177-3AD203B41FA5}">
                      <a16:colId xmlns:a16="http://schemas.microsoft.com/office/drawing/2014/main" val="740067785"/>
                    </a:ext>
                  </a:extLst>
                </a:gridCol>
                <a:gridCol w="3921142">
                  <a:extLst>
                    <a:ext uri="{9D8B030D-6E8A-4147-A177-3AD203B41FA5}">
                      <a16:colId xmlns:a16="http://schemas.microsoft.com/office/drawing/2014/main" val="1903394571"/>
                    </a:ext>
                  </a:extLst>
                </a:gridCol>
              </a:tblGrid>
              <a:tr h="21092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이미지 미리보기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37887"/>
                  </a:ext>
                </a:extLst>
              </a:tr>
            </a:tbl>
          </a:graphicData>
        </a:graphic>
      </p:graphicFrame>
      <p:grpSp>
        <p:nvGrpSpPr>
          <p:cNvPr id="78" name="그룹 77">
            <a:extLst>
              <a:ext uri="{FF2B5EF4-FFF2-40B4-BE49-F238E27FC236}">
                <a16:creationId xmlns:a16="http://schemas.microsoft.com/office/drawing/2014/main" id="{4C810719-48DB-3BFB-C7E5-17FE800CD985}"/>
              </a:ext>
            </a:extLst>
          </p:cNvPr>
          <p:cNvGrpSpPr/>
          <p:nvPr/>
        </p:nvGrpSpPr>
        <p:grpSpPr>
          <a:xfrm>
            <a:off x="6446706" y="2034655"/>
            <a:ext cx="887401" cy="176242"/>
            <a:chOff x="7496830" y="2863659"/>
            <a:chExt cx="887401" cy="176242"/>
          </a:xfrm>
        </p:grpSpPr>
        <p:sp>
          <p:nvSpPr>
            <p:cNvPr id="79" name="Rectangle 546">
              <a:extLst>
                <a:ext uri="{FF2B5EF4-FFF2-40B4-BE49-F238E27FC236}">
                  <a16:creationId xmlns:a16="http://schemas.microsoft.com/office/drawing/2014/main" id="{E2ADD02E-6D07-1F72-5C2C-882001C5A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830" y="2863659"/>
              <a:ext cx="887401" cy="17624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tIns="0" bIns="0" anchor="ctr"/>
            <a:lstStyle/>
            <a:p>
              <a:pPr>
                <a:defRPr/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권한이름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Rectangle 546">
              <a:extLst>
                <a:ext uri="{FF2B5EF4-FFF2-40B4-BE49-F238E27FC236}">
                  <a16:creationId xmlns:a16="http://schemas.microsoft.com/office/drawing/2014/main" id="{F813BA7D-FD11-67AB-7537-6BFC2C7E2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504" y="2890744"/>
              <a:ext cx="142875" cy="12771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FFFF">
                  <a:lumMod val="75000"/>
                </a:srgbClr>
              </a:solidFill>
              <a:miter/>
            </a:ln>
          </p:spPr>
          <p:txBody>
            <a:bodyPr wrap="none" anchor="ctr"/>
            <a:lstStyle/>
            <a:p>
              <a:pPr algn="ctr" defTabSz="1080135">
                <a:buClr>
                  <a:srgbClr val="333333"/>
                </a:buClr>
                <a:defRPr/>
              </a:pPr>
              <a:r>
                <a:rPr lang="ko-KR" altLang="en-US" sz="800" spc="5" dirty="0">
                  <a:solidFill>
                    <a:srgbClr val="5F5F5F"/>
                  </a:solidFill>
                  <a:latin typeface="맑은 고딕"/>
                  <a:ea typeface="맑은 고딕"/>
                </a:rPr>
                <a:t>▼</a:t>
              </a:r>
              <a:endParaRPr lang="en-US" altLang="ko-KR" sz="800" spc="5" dirty="0">
                <a:solidFill>
                  <a:srgbClr val="5F5F5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81" name="Rectangle 546">
            <a:extLst>
              <a:ext uri="{FF2B5EF4-FFF2-40B4-BE49-F238E27FC236}">
                <a16:creationId xmlns:a16="http://schemas.microsoft.com/office/drawing/2014/main" id="{8F7887C8-A7C5-4AC4-8C1E-15F67A11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106" y="2037439"/>
            <a:ext cx="887401" cy="176242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tIns="0" bIns="0" anchor="ctr"/>
          <a:lstStyle/>
          <a:p>
            <a:pPr>
              <a:defRPr/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Rectangle 546">
            <a:extLst>
              <a:ext uri="{FF2B5EF4-FFF2-40B4-BE49-F238E27FC236}">
                <a16:creationId xmlns:a16="http://schemas.microsoft.com/office/drawing/2014/main" id="{4FDB363E-3490-5CE1-9355-04322D9AA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507" y="2034655"/>
            <a:ext cx="306247" cy="17605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none" tIns="0" bIns="0" anchor="ctr"/>
          <a:lstStyle/>
          <a:p>
            <a:pPr algn="ctr">
              <a:defRPr/>
            </a:pPr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D03CC2-8469-7D80-BB91-5CDD5D61CE8E}"/>
              </a:ext>
            </a:extLst>
          </p:cNvPr>
          <p:cNvSpPr txBox="1"/>
          <p:nvPr/>
        </p:nvSpPr>
        <p:spPr>
          <a:xfrm>
            <a:off x="897076" y="2362460"/>
            <a:ext cx="110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강좌관리</a:t>
            </a:r>
            <a:endParaRPr kumimoji="1"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42E17-6FC1-0162-BC5F-0AA8048FA4EA}"/>
              </a:ext>
            </a:extLst>
          </p:cNvPr>
          <p:cNvSpPr txBox="1"/>
          <p:nvPr/>
        </p:nvSpPr>
        <p:spPr>
          <a:xfrm>
            <a:off x="897076" y="2901112"/>
            <a:ext cx="110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배너관리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D5B98-41F3-8D6B-73B2-202DA04CA8CA}"/>
              </a:ext>
            </a:extLst>
          </p:cNvPr>
          <p:cNvSpPr txBox="1"/>
          <p:nvPr/>
        </p:nvSpPr>
        <p:spPr>
          <a:xfrm>
            <a:off x="897076" y="3165432"/>
            <a:ext cx="1104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계정관리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96CAE-34DC-8B20-BDEA-6D6009E7B483}"/>
              </a:ext>
            </a:extLst>
          </p:cNvPr>
          <p:cNvSpPr txBox="1"/>
          <p:nvPr/>
        </p:nvSpPr>
        <p:spPr>
          <a:xfrm>
            <a:off x="897075" y="2631786"/>
            <a:ext cx="11779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대기화면관리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모서리가 둥근 직사각형 98">
            <a:extLst>
              <a:ext uri="{FF2B5EF4-FFF2-40B4-BE49-F238E27FC236}">
                <a16:creationId xmlns:a16="http://schemas.microsoft.com/office/drawing/2014/main" id="{346E8221-25B0-FE37-50D1-18BE4A1C1F78}"/>
              </a:ext>
            </a:extLst>
          </p:cNvPr>
          <p:cNvSpPr/>
          <p:nvPr/>
        </p:nvSpPr>
        <p:spPr>
          <a:xfrm>
            <a:off x="7972496" y="3191789"/>
            <a:ext cx="598022" cy="204965"/>
          </a:xfrm>
          <a:prstGeom prst="roundRect">
            <a:avLst>
              <a:gd name="adj" fmla="val 2782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확인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7BEEC4-160C-9656-9069-E076FE1600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715" b="17035"/>
          <a:stretch/>
        </p:blipFill>
        <p:spPr>
          <a:xfrm>
            <a:off x="4907217" y="3588188"/>
            <a:ext cx="2476889" cy="19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6B40183-B970-B92C-B54A-1CAFA5841D9A}"/>
              </a:ext>
            </a:extLst>
          </p:cNvPr>
          <p:cNvCxnSpPr>
            <a:stCxn id="26" idx="1"/>
            <a:endCxn id="31" idx="3"/>
          </p:cNvCxnSpPr>
          <p:nvPr/>
        </p:nvCxnSpPr>
        <p:spPr>
          <a:xfrm rot="5400000">
            <a:off x="4873687" y="1400321"/>
            <a:ext cx="639905" cy="12700"/>
          </a:xfrm>
          <a:prstGeom prst="bentConnector3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A95A1D6-F2D4-7CB3-3EF5-7A0DFC0E4F68}"/>
              </a:ext>
            </a:extLst>
          </p:cNvPr>
          <p:cNvGrpSpPr/>
          <p:nvPr/>
        </p:nvGrpSpPr>
        <p:grpSpPr>
          <a:xfrm>
            <a:off x="746708" y="2271330"/>
            <a:ext cx="2012016" cy="1310325"/>
            <a:chOff x="779929" y="2792506"/>
            <a:chExt cx="1685365" cy="131032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2F115A5-1D84-2DDA-517C-8D3A70AAD78B}"/>
                </a:ext>
              </a:extLst>
            </p:cNvPr>
            <p:cNvSpPr/>
            <p:nvPr/>
          </p:nvSpPr>
          <p:spPr>
            <a:xfrm>
              <a:off x="850153" y="3103100"/>
              <a:ext cx="1544917" cy="999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2C4576"/>
              </a:solidFill>
            </a:ln>
            <a:effectLst>
              <a:outerShdw dist="50800" dir="5400000" algn="t" rotWithShape="0">
                <a:srgbClr val="2C4576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시설별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이미지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및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설명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표출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F7821C2-5E55-1ECB-7F8B-6E90A20952DF}"/>
                </a:ext>
              </a:extLst>
            </p:cNvPr>
            <p:cNvSpPr/>
            <p:nvPr/>
          </p:nvSpPr>
          <p:spPr>
            <a:xfrm>
              <a:off x="779929" y="2792506"/>
              <a:ext cx="1685365" cy="3285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시설안내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2FB295-699E-618F-71C3-9F290E1A296B}"/>
              </a:ext>
            </a:extLst>
          </p:cNvPr>
          <p:cNvGrpSpPr/>
          <p:nvPr/>
        </p:nvGrpSpPr>
        <p:grpSpPr>
          <a:xfrm>
            <a:off x="2994974" y="2271330"/>
            <a:ext cx="2012016" cy="1328254"/>
            <a:chOff x="3125694" y="2774577"/>
            <a:chExt cx="1685365" cy="132825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39EA0EE-E783-D541-570B-55B7174255D3}"/>
                </a:ext>
              </a:extLst>
            </p:cNvPr>
            <p:cNvSpPr/>
            <p:nvPr/>
          </p:nvSpPr>
          <p:spPr>
            <a:xfrm>
              <a:off x="3195918" y="3103100"/>
              <a:ext cx="1544917" cy="999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2C4576"/>
              </a:solidFill>
            </a:ln>
            <a:effectLst>
              <a:outerShdw dist="50800" dir="5400000" algn="t" rotWithShape="0">
                <a:srgbClr val="2C4576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교육관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교육관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교육관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3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solidFill>
                    <a:schemeClr val="tx1"/>
                  </a:solidFill>
                  <a:latin typeface="+mn-ea"/>
                </a:rPr>
                <a:t>숙박동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solidFill>
                    <a:schemeClr val="tx1"/>
                  </a:solidFill>
                  <a:latin typeface="+mn-ea"/>
                </a:rPr>
                <a:t>숙박동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층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273A064-CE0A-C1B3-9CBF-C317323D47C0}"/>
                </a:ext>
              </a:extLst>
            </p:cNvPr>
            <p:cNvSpPr/>
            <p:nvPr/>
          </p:nvSpPr>
          <p:spPr>
            <a:xfrm>
              <a:off x="3125694" y="2774577"/>
              <a:ext cx="1685365" cy="3285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층별안내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 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D4CF44-574E-9078-ED33-33E978A6712E}"/>
              </a:ext>
            </a:extLst>
          </p:cNvPr>
          <p:cNvGrpSpPr/>
          <p:nvPr/>
        </p:nvGrpSpPr>
        <p:grpSpPr>
          <a:xfrm>
            <a:off x="5243240" y="2271330"/>
            <a:ext cx="2012016" cy="1328254"/>
            <a:chOff x="5390776" y="2774577"/>
            <a:chExt cx="1685365" cy="132825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4325411-964D-F87E-520B-933BA6E13B6E}"/>
                </a:ext>
              </a:extLst>
            </p:cNvPr>
            <p:cNvSpPr/>
            <p:nvPr/>
          </p:nvSpPr>
          <p:spPr>
            <a:xfrm>
              <a:off x="5461000" y="3103100"/>
              <a:ext cx="1544917" cy="999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2C4576"/>
              </a:solidFill>
            </a:ln>
            <a:effectLst>
              <a:outerShdw dist="50800" dir="5400000" algn="t" rotWithShape="0">
                <a:srgbClr val="2C4576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1"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6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개 교육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latinLnBrk="1"/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숲길등산</a:t>
              </a:r>
              <a:r>
                <a:rPr lang="en-US" altLang="ko-KR" sz="1050" dirty="0">
                  <a:solidFill>
                    <a:schemeClr val="tx1"/>
                  </a:solidFill>
                </a:rPr>
                <a:t>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숲해설</a:t>
              </a:r>
              <a:r>
                <a:rPr lang="en-US" altLang="ko-KR" sz="1050" dirty="0">
                  <a:solidFill>
                    <a:schemeClr val="tx1"/>
                  </a:solidFill>
                </a:rPr>
                <a:t>/</a:t>
              </a:r>
              <a:r>
                <a:rPr lang="ko-KR" altLang="en-US" sz="1050" dirty="0">
                  <a:solidFill>
                    <a:schemeClr val="tx1"/>
                  </a:solidFill>
                </a:rPr>
                <a:t>산림치유</a:t>
              </a:r>
              <a:endParaRPr lang="en-US" altLang="ko-KR" sz="1050" dirty="0">
                <a:solidFill>
                  <a:schemeClr val="tx1"/>
                </a:solidFill>
              </a:endParaRPr>
            </a:p>
            <a:p>
              <a:pPr latinLnBrk="1"/>
              <a:r>
                <a:rPr lang="en-US" altLang="ko-KR" sz="1050" dirty="0">
                  <a:solidFill>
                    <a:schemeClr val="tx1"/>
                  </a:solidFill>
                </a:rPr>
                <a:t> 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목재문화채험</a:t>
              </a:r>
              <a:r>
                <a:rPr lang="en-US" altLang="ko-KR" sz="1050" dirty="0">
                  <a:solidFill>
                    <a:schemeClr val="tx1"/>
                  </a:solidFill>
                </a:rPr>
                <a:t>/</a:t>
              </a:r>
              <a:r>
                <a:rPr lang="ko-KR" altLang="en-US" sz="1050" dirty="0">
                  <a:solidFill>
                    <a:schemeClr val="tx1"/>
                  </a:solidFill>
                </a:rPr>
                <a:t>교육직무연수</a:t>
              </a:r>
              <a:r>
                <a:rPr lang="en-US" altLang="ko-KR" sz="1050" dirty="0">
                  <a:solidFill>
                    <a:schemeClr val="tx1"/>
                  </a:solidFill>
                </a:rPr>
                <a:t>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유아숲체험</a:t>
              </a:r>
              <a:endParaRPr lang="ko-KR" altLang="en-US" sz="1050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0B7853E-15FB-D31C-AE9D-8AC85C60FA2F}"/>
                </a:ext>
              </a:extLst>
            </p:cNvPr>
            <p:cNvSpPr/>
            <p:nvPr/>
          </p:nvSpPr>
          <p:spPr>
            <a:xfrm>
              <a:off x="5390776" y="2774577"/>
              <a:ext cx="1685365" cy="3285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교육프로그램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 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86C24B-A538-4C67-A737-806006C1B625}"/>
              </a:ext>
            </a:extLst>
          </p:cNvPr>
          <p:cNvGrpSpPr/>
          <p:nvPr/>
        </p:nvGrpSpPr>
        <p:grpSpPr>
          <a:xfrm>
            <a:off x="7491506" y="2271330"/>
            <a:ext cx="2012016" cy="1313305"/>
            <a:chOff x="7655859" y="2774577"/>
            <a:chExt cx="1685365" cy="131330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EEAD1ED-428A-B044-6F58-988F32797D27}"/>
                </a:ext>
              </a:extLst>
            </p:cNvPr>
            <p:cNvSpPr/>
            <p:nvPr/>
          </p:nvSpPr>
          <p:spPr>
            <a:xfrm>
              <a:off x="7726083" y="3088151"/>
              <a:ext cx="1544917" cy="99973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2C4576"/>
              </a:solidFill>
            </a:ln>
            <a:effectLst>
              <a:outerShdw dist="50800" dir="5400000" algn="t" rotWithShape="0">
                <a:srgbClr val="2C4576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산림교육센터란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?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시설개요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2A0E0E-302E-5D5F-AC8B-FC953883C8AE}"/>
                </a:ext>
              </a:extLst>
            </p:cNvPr>
            <p:cNvSpPr/>
            <p:nvPr/>
          </p:nvSpPr>
          <p:spPr>
            <a:xfrm>
              <a:off x="7655859" y="2774577"/>
              <a:ext cx="1685365" cy="3285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센터소개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 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모서리가 둥근 직사각형 275">
            <a:extLst>
              <a:ext uri="{FF2B5EF4-FFF2-40B4-BE49-F238E27FC236}">
                <a16:creationId xmlns:a16="http://schemas.microsoft.com/office/drawing/2014/main" id="{2C8386AC-F50C-B4BF-48C6-9A759AB176AA}"/>
              </a:ext>
            </a:extLst>
          </p:cNvPr>
          <p:cNvSpPr/>
          <p:nvPr/>
        </p:nvSpPr>
        <p:spPr>
          <a:xfrm>
            <a:off x="830541" y="3682290"/>
            <a:ext cx="1844348" cy="802370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메뉴탭</a:t>
            </a:r>
            <a:r>
              <a:rPr lang="en-US" altLang="ko-KR" sz="1000" dirty="0">
                <a:solidFill>
                  <a:schemeClr val="tx1"/>
                </a:solidFill>
              </a:rPr>
              <a:t>) Image + TEXT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고정형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양쪽 모서리가 둥근 사각형 49">
            <a:extLst>
              <a:ext uri="{FF2B5EF4-FFF2-40B4-BE49-F238E27FC236}">
                <a16:creationId xmlns:a16="http://schemas.microsoft.com/office/drawing/2014/main" id="{356AB042-5757-3673-F174-FCDB9B7F55B1}"/>
              </a:ext>
            </a:extLst>
          </p:cNvPr>
          <p:cNvSpPr/>
          <p:nvPr/>
        </p:nvSpPr>
        <p:spPr bwMode="auto">
          <a:xfrm>
            <a:off x="3902807" y="751846"/>
            <a:ext cx="2581664" cy="32852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51000">
                <a:srgbClr val="0062AC"/>
              </a:gs>
              <a:gs pos="50000">
                <a:srgbClr val="0077D0"/>
              </a:gs>
            </a:gsLst>
            <a:lin ang="7800000" scaled="0"/>
          </a:gradFill>
          <a:ln w="12700" cap="flat" cmpd="sng" algn="ctr">
            <a:noFill/>
            <a:prstDash val="solid"/>
            <a:miter lim="800000"/>
          </a:ln>
          <a:effectLst>
            <a:outerShdw dist="38100" dir="16200000" rotWithShape="0">
              <a:srgbClr val="4472C4">
                <a:lumMod val="75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 defTabSz="936625" fontAlgn="base" latinLnBrk="0">
              <a:spcBef>
                <a:spcPct val="0"/>
              </a:spcBef>
              <a:spcAft>
                <a:spcPct val="0"/>
              </a:spcAft>
              <a:buClr>
                <a:srgbClr val="00549E"/>
              </a:buClr>
              <a:defRPr/>
            </a:pPr>
            <a:r>
              <a:rPr kumimoji="1" lang="ko-KR" altLang="en-US" sz="14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latin typeface="나눔스퀘어 ExtraBold" pitchFamily="50" charset="-127"/>
                <a:ea typeface="나눔스퀘어 ExtraBold" pitchFamily="50" charset="-127"/>
              </a:rPr>
              <a:t>용인산림교육센터</a:t>
            </a:r>
          </a:p>
        </p:txBody>
      </p:sp>
      <p:sp>
        <p:nvSpPr>
          <p:cNvPr id="27" name="모서리가 둥근 직사각형 275">
            <a:extLst>
              <a:ext uri="{FF2B5EF4-FFF2-40B4-BE49-F238E27FC236}">
                <a16:creationId xmlns:a16="http://schemas.microsoft.com/office/drawing/2014/main" id="{81CF83C9-2386-A1C3-5EE7-522CAD50CDE2}"/>
              </a:ext>
            </a:extLst>
          </p:cNvPr>
          <p:cNvSpPr/>
          <p:nvPr/>
        </p:nvSpPr>
        <p:spPr>
          <a:xfrm>
            <a:off x="3075430" y="3682290"/>
            <a:ext cx="1844348" cy="802370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메뉴탭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000" dirty="0">
                <a:solidFill>
                  <a:schemeClr val="tx1"/>
                </a:solidFill>
              </a:rPr>
              <a:t>강의시설 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층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숙박시설 </a:t>
            </a:r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 err="1">
                <a:solidFill>
                  <a:schemeClr val="tx1"/>
                </a:solidFill>
              </a:rPr>
              <a:t>개층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비상대피로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적용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도면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적용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고정형</a:t>
            </a:r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5">
            <a:extLst>
              <a:ext uri="{FF2B5EF4-FFF2-40B4-BE49-F238E27FC236}">
                <a16:creationId xmlns:a16="http://schemas.microsoft.com/office/drawing/2014/main" id="{8C2F228A-D8CA-8968-04AD-F68A50C45B8C}"/>
              </a:ext>
            </a:extLst>
          </p:cNvPr>
          <p:cNvSpPr/>
          <p:nvPr/>
        </p:nvSpPr>
        <p:spPr>
          <a:xfrm>
            <a:off x="5327074" y="3682290"/>
            <a:ext cx="1844348" cy="802370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메뉴탭</a:t>
            </a:r>
            <a:r>
              <a:rPr lang="en-US" altLang="ko-KR" sz="1000" dirty="0">
                <a:solidFill>
                  <a:schemeClr val="tx1"/>
                </a:solidFill>
              </a:rPr>
              <a:t>) Image + TEXT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QR </a:t>
            </a:r>
            <a:r>
              <a:rPr lang="ko-KR" altLang="en-US" sz="1000" dirty="0">
                <a:solidFill>
                  <a:schemeClr val="tx1"/>
                </a:solidFill>
              </a:rPr>
              <a:t>링크 적용</a:t>
            </a:r>
            <a:r>
              <a:rPr lang="en-US" altLang="ko-KR" sz="1000" dirty="0">
                <a:solidFill>
                  <a:schemeClr val="tx1"/>
                </a:solidFill>
              </a:rPr>
              <a:t>(6</a:t>
            </a:r>
            <a:r>
              <a:rPr lang="ko-KR" altLang="en-US" sz="1000" dirty="0">
                <a:solidFill>
                  <a:schemeClr val="tx1"/>
                </a:solidFill>
              </a:rPr>
              <a:t>개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☆고정형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모서리가 둥근 직사각형 275">
            <a:extLst>
              <a:ext uri="{FF2B5EF4-FFF2-40B4-BE49-F238E27FC236}">
                <a16:creationId xmlns:a16="http://schemas.microsoft.com/office/drawing/2014/main" id="{9D474E14-E3ED-41D6-1068-05062857B5F2}"/>
              </a:ext>
            </a:extLst>
          </p:cNvPr>
          <p:cNvSpPr/>
          <p:nvPr/>
        </p:nvSpPr>
        <p:spPr>
          <a:xfrm>
            <a:off x="7575341" y="3682290"/>
            <a:ext cx="1844347" cy="802370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메뉴탭</a:t>
            </a:r>
            <a:r>
              <a:rPr lang="en-US" altLang="ko-KR" sz="1000" dirty="0">
                <a:solidFill>
                  <a:schemeClr val="tx1"/>
                </a:solidFill>
              </a:rPr>
              <a:t>) Image + TEXT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☆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고정형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양쪽 모서리가 둥근 사각형 131">
            <a:extLst>
              <a:ext uri="{FF2B5EF4-FFF2-40B4-BE49-F238E27FC236}">
                <a16:creationId xmlns:a16="http://schemas.microsoft.com/office/drawing/2014/main" id="{220587F8-97F6-E82A-7DCF-88F19113D855}"/>
              </a:ext>
            </a:extLst>
          </p:cNvPr>
          <p:cNvSpPr/>
          <p:nvPr/>
        </p:nvSpPr>
        <p:spPr bwMode="auto">
          <a:xfrm>
            <a:off x="4363029" y="1257662"/>
            <a:ext cx="1661220" cy="328523"/>
          </a:xfrm>
          <a:prstGeom prst="round2SameRect">
            <a:avLst>
              <a:gd name="adj1" fmla="val 7051"/>
              <a:gd name="adj2" fmla="val 0"/>
            </a:avLst>
          </a:prstGeom>
          <a:solidFill>
            <a:srgbClr val="EAEAEA"/>
          </a:solidFill>
          <a:ln w="19050">
            <a:noFill/>
          </a:ln>
          <a:effectLst>
            <a:outerShdw dist="19050" dir="16200000" rotWithShape="0">
              <a:srgbClr val="7F7F7F"/>
            </a:outerShdw>
          </a:effectLst>
        </p:spPr>
        <p:txBody>
          <a:bodyPr lIns="64782" tIns="32391" rIns="64782" bIns="32391" rtlCol="0" anchor="ctr"/>
          <a:lstStyle/>
          <a:p>
            <a:pPr marL="0" marR="0" lvl="0" indent="0" algn="ctr" defTabSz="842649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ysClr val="windowText" lastClr="000000">
                  <a:lumMod val="75000"/>
                  <a:lumOff val="25000"/>
                </a:sysClr>
              </a:buClr>
              <a:buSzTx/>
              <a:buFontTx/>
              <a:buNone/>
              <a:tabLst/>
              <a:defRPr/>
            </a:pPr>
            <a:r>
              <a:rPr lang="ko-KR" altLang="en-US" sz="1100" b="1" dirty="0"/>
              <a:t>대기화면</a:t>
            </a:r>
          </a:p>
        </p:txBody>
      </p:sp>
      <p:sp>
        <p:nvSpPr>
          <p:cNvPr id="31" name="양쪽 모서리가 둥근 사각형 131">
            <a:extLst>
              <a:ext uri="{FF2B5EF4-FFF2-40B4-BE49-F238E27FC236}">
                <a16:creationId xmlns:a16="http://schemas.microsoft.com/office/drawing/2014/main" id="{63620DA0-881C-0C92-113F-81891EE148FB}"/>
              </a:ext>
            </a:extLst>
          </p:cNvPr>
          <p:cNvSpPr/>
          <p:nvPr/>
        </p:nvSpPr>
        <p:spPr bwMode="auto">
          <a:xfrm>
            <a:off x="4363029" y="1720274"/>
            <a:ext cx="1661220" cy="328523"/>
          </a:xfrm>
          <a:prstGeom prst="round2SameRect">
            <a:avLst>
              <a:gd name="adj1" fmla="val 7051"/>
              <a:gd name="adj2" fmla="val 0"/>
            </a:avLst>
          </a:prstGeom>
          <a:solidFill>
            <a:srgbClr val="EAEAEA"/>
          </a:solidFill>
          <a:ln w="19050">
            <a:noFill/>
          </a:ln>
          <a:effectLst>
            <a:outerShdw dist="19050" dir="16200000" rotWithShape="0">
              <a:srgbClr val="7F7F7F"/>
            </a:outerShdw>
          </a:effectLst>
        </p:spPr>
        <p:txBody>
          <a:bodyPr lIns="64782" tIns="32391" rIns="64782" bIns="32391" rtlCol="0" anchor="ctr"/>
          <a:lstStyle/>
          <a:p>
            <a:pPr algn="ctr" defTabSz="842649">
              <a:spcBef>
                <a:spcPts val="270"/>
              </a:spcBef>
              <a:buClr>
                <a:sysClr val="windowText" lastClr="000000">
                  <a:lumMod val="75000"/>
                  <a:lumOff val="25000"/>
                </a:sysClr>
              </a:buClr>
              <a:defRPr/>
            </a:pPr>
            <a:r>
              <a:rPr lang="ko-KR" altLang="en-US" sz="1100" b="1" dirty="0"/>
              <a:t>메뉴화면</a:t>
            </a:r>
          </a:p>
        </p:txBody>
      </p:sp>
      <p:sp>
        <p:nvSpPr>
          <p:cNvPr id="33" name="모서리가 둥근 직사각형 66">
            <a:extLst>
              <a:ext uri="{FF2B5EF4-FFF2-40B4-BE49-F238E27FC236}">
                <a16:creationId xmlns:a16="http://schemas.microsoft.com/office/drawing/2014/main" id="{D5F4B244-5B98-8323-FCF6-B6285DB25EF1}"/>
              </a:ext>
            </a:extLst>
          </p:cNvPr>
          <p:cNvSpPr/>
          <p:nvPr/>
        </p:nvSpPr>
        <p:spPr>
          <a:xfrm>
            <a:off x="8926629" y="2356866"/>
            <a:ext cx="493059" cy="1574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수어</a:t>
            </a:r>
          </a:p>
        </p:txBody>
      </p:sp>
      <p:sp>
        <p:nvSpPr>
          <p:cNvPr id="34" name="모서리가 둥근 직사각형 66">
            <a:extLst>
              <a:ext uri="{FF2B5EF4-FFF2-40B4-BE49-F238E27FC236}">
                <a16:creationId xmlns:a16="http://schemas.microsoft.com/office/drawing/2014/main" id="{1E81FAA9-299C-A052-B754-9F9C49CA64CC}"/>
              </a:ext>
            </a:extLst>
          </p:cNvPr>
          <p:cNvSpPr/>
          <p:nvPr/>
        </p:nvSpPr>
        <p:spPr>
          <a:xfrm>
            <a:off x="5518150" y="1795595"/>
            <a:ext cx="493059" cy="1574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수어</a:t>
            </a:r>
          </a:p>
        </p:txBody>
      </p:sp>
      <p:sp>
        <p:nvSpPr>
          <p:cNvPr id="36" name="모서리가 둥근 직사각형 275">
            <a:extLst>
              <a:ext uri="{FF2B5EF4-FFF2-40B4-BE49-F238E27FC236}">
                <a16:creationId xmlns:a16="http://schemas.microsoft.com/office/drawing/2014/main" id="{E94A2CF7-A160-C270-3998-D15CA69D9B0A}"/>
              </a:ext>
            </a:extLst>
          </p:cNvPr>
          <p:cNvSpPr/>
          <p:nvPr/>
        </p:nvSpPr>
        <p:spPr>
          <a:xfrm>
            <a:off x="830541" y="5221992"/>
            <a:ext cx="8639759" cy="999731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algn="l" defTabSz="914400" rtl="0" eaLnBrk="1" latinLnBrk="1" hangingPunct="1">
              <a:buFontTx/>
              <a:buChar char="-"/>
            </a:pPr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ko-KR" altLang="en-US" sz="1000" dirty="0">
                <a:solidFill>
                  <a:srgbClr val="0070C0"/>
                </a:solidFill>
              </a:rPr>
              <a:t>공통</a:t>
            </a:r>
            <a:r>
              <a:rPr lang="en-US" altLang="ko-KR" sz="1000" dirty="0">
                <a:solidFill>
                  <a:srgbClr val="0070C0"/>
                </a:solidFill>
              </a:rPr>
              <a:t>_</a:t>
            </a:r>
            <a:r>
              <a:rPr lang="ko-KR" altLang="en-US" sz="1000" dirty="0">
                <a:solidFill>
                  <a:srgbClr val="0070C0"/>
                </a:solidFill>
              </a:rPr>
              <a:t>관리자</a:t>
            </a:r>
            <a:r>
              <a:rPr lang="en-US" altLang="ko-KR" sz="1000" dirty="0">
                <a:solidFill>
                  <a:srgbClr val="0070C0"/>
                </a:solidFill>
              </a:rPr>
              <a:t>) </a:t>
            </a:r>
            <a:r>
              <a:rPr lang="ko-KR" altLang="en-US" sz="1000" dirty="0">
                <a:solidFill>
                  <a:srgbClr val="0070C0"/>
                </a:solidFill>
              </a:rPr>
              <a:t>하단 </a:t>
            </a:r>
            <a:r>
              <a:rPr lang="ko-KR" altLang="en-US" sz="1000" dirty="0" err="1">
                <a:solidFill>
                  <a:srgbClr val="0070C0"/>
                </a:solidFill>
              </a:rPr>
              <a:t>베너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 err="1">
                <a:solidFill>
                  <a:srgbClr val="0070C0"/>
                </a:solidFill>
              </a:rPr>
              <a:t>이미지롤링</a:t>
            </a:r>
            <a:endParaRPr lang="en-US" altLang="ko-KR" sz="1000" dirty="0">
              <a:solidFill>
                <a:srgbClr val="0070C0"/>
              </a:solidFill>
            </a:endParaRPr>
          </a:p>
          <a:p>
            <a:pPr marL="85725" indent="-85725" algn="l" defTabSz="914400" rtl="0" eaLnBrk="1" latinLnBrk="1" hangingPunct="1">
              <a:buFontTx/>
              <a:buChar char="-"/>
            </a:pP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기능</a:t>
            </a: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화면 높이조절</a:t>
            </a: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화면 상</a:t>
            </a: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/</a:t>
            </a:r>
            <a:r>
              <a:rPr lang="ko-KR" altLang="en-US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하</a:t>
            </a:r>
            <a:r>
              <a:rPr lang="en-US" altLang="ko-KR" sz="1000" b="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85725" marR="0" lvl="0" indent="-857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음성</a:t>
            </a: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음성정보 제공</a:t>
            </a:r>
            <a:endParaRPr lang="en-US" altLang="ko-KR" sz="1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5725" marR="0" lvl="0" indent="-8572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수어</a:t>
            </a:r>
            <a:r>
              <a:rPr lang="en-US" altLang="ko-KR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메뉴화면</a:t>
            </a:r>
            <a:r>
              <a:rPr lang="en-US" altLang="ko-KR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인사말 만 적용    </a:t>
            </a:r>
            <a:r>
              <a:rPr lang="en-US" altLang="ko-KR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※ </a:t>
            </a:r>
            <a:r>
              <a:rPr lang="ko-KR" altLang="en-US" sz="1000" b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영상제어기능 제외</a:t>
            </a:r>
            <a:endParaRPr lang="en-US" altLang="ko-KR" sz="1000" b="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L="85725" indent="-85725" defTabSz="914400" latinLnBrk="1">
              <a:buFontTx/>
              <a:buChar char="-"/>
              <a:defRPr/>
            </a:pP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인식</a:t>
            </a: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ko-KR" altLang="en-US" sz="10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수어동작인식</a:t>
            </a:r>
            <a:r>
              <a:rPr lang="en-US" altLang="ko-KR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0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음성인식 제외</a:t>
            </a:r>
            <a:endParaRPr lang="en-US" altLang="ko-KR" sz="1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5725" indent="-85725" defTabSz="914400" latinLnBrk="1">
              <a:buFontTx/>
              <a:buChar char="-"/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하단 </a:t>
            </a:r>
            <a:r>
              <a:rPr lang="ko-KR" altLang="en-US" sz="1000" dirty="0" err="1">
                <a:solidFill>
                  <a:schemeClr val="tx1"/>
                </a:solidFill>
              </a:rPr>
              <a:t>베너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err="1">
                <a:solidFill>
                  <a:schemeClr val="tx1"/>
                </a:solidFill>
              </a:rPr>
              <a:t>페이드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나타났다 사라졌다 하게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모서리가 둥근 직사각형 275">
            <a:extLst>
              <a:ext uri="{FF2B5EF4-FFF2-40B4-BE49-F238E27FC236}">
                <a16:creationId xmlns:a16="http://schemas.microsoft.com/office/drawing/2014/main" id="{99683320-4BB7-88EF-C647-28518B0428DD}"/>
              </a:ext>
            </a:extLst>
          </p:cNvPr>
          <p:cNvSpPr/>
          <p:nvPr/>
        </p:nvSpPr>
        <p:spPr>
          <a:xfrm>
            <a:off x="6153672" y="1254224"/>
            <a:ext cx="1857959" cy="331961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ko-KR" altLang="en-US" sz="1000" dirty="0">
                <a:solidFill>
                  <a:srgbClr val="0070C0"/>
                </a:solidFill>
              </a:rPr>
              <a:t>관리자</a:t>
            </a:r>
            <a:r>
              <a:rPr lang="en-US" altLang="ko-KR" sz="1000" dirty="0">
                <a:solidFill>
                  <a:srgbClr val="0070C0"/>
                </a:solidFill>
              </a:rPr>
              <a:t>) </a:t>
            </a:r>
            <a:r>
              <a:rPr lang="ko-KR" altLang="en-US" sz="1000" dirty="0" err="1">
                <a:solidFill>
                  <a:srgbClr val="0070C0"/>
                </a:solidFill>
              </a:rPr>
              <a:t>대표이미지</a:t>
            </a:r>
            <a:r>
              <a:rPr lang="ko-KR" altLang="en-US" sz="1000" dirty="0">
                <a:solidFill>
                  <a:srgbClr val="0070C0"/>
                </a:solidFill>
              </a:rPr>
              <a:t> 등록관리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E43DB8C-5282-01D2-1D2F-B3897F9A6477}"/>
              </a:ext>
            </a:extLst>
          </p:cNvPr>
          <p:cNvCxnSpPr>
            <a:cxnSpLocks/>
            <a:stCxn id="31" idx="1"/>
            <a:endCxn id="7" idx="0"/>
          </p:cNvCxnSpPr>
          <p:nvPr/>
        </p:nvCxnSpPr>
        <p:spPr>
          <a:xfrm rot="5400000">
            <a:off x="3361912" y="439602"/>
            <a:ext cx="222533" cy="3440923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10DA3BE-EC1D-9A40-406B-1CA3C45BBAD8}"/>
              </a:ext>
            </a:extLst>
          </p:cNvPr>
          <p:cNvCxnSpPr>
            <a:cxnSpLocks/>
            <a:stCxn id="31" idx="1"/>
            <a:endCxn id="8" idx="0"/>
          </p:cNvCxnSpPr>
          <p:nvPr/>
        </p:nvCxnSpPr>
        <p:spPr>
          <a:xfrm rot="5400000">
            <a:off x="4486045" y="1563735"/>
            <a:ext cx="222533" cy="1192657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FB61B4D-ADA5-A241-45A1-52A247A05A87}"/>
              </a:ext>
            </a:extLst>
          </p:cNvPr>
          <p:cNvCxnSpPr>
            <a:cxnSpLocks/>
            <a:stCxn id="31" idx="1"/>
            <a:endCxn id="9" idx="0"/>
          </p:cNvCxnSpPr>
          <p:nvPr/>
        </p:nvCxnSpPr>
        <p:spPr>
          <a:xfrm rot="16200000" flipH="1">
            <a:off x="5610177" y="1632258"/>
            <a:ext cx="222533" cy="105560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D6C5A19-120E-4F40-B3F0-21F42858C25F}"/>
              </a:ext>
            </a:extLst>
          </p:cNvPr>
          <p:cNvCxnSpPr>
            <a:cxnSpLocks/>
            <a:stCxn id="31" idx="1"/>
            <a:endCxn id="10" idx="0"/>
          </p:cNvCxnSpPr>
          <p:nvPr/>
        </p:nvCxnSpPr>
        <p:spPr>
          <a:xfrm rot="16200000" flipH="1">
            <a:off x="6734310" y="508125"/>
            <a:ext cx="222533" cy="3303875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275">
            <a:extLst>
              <a:ext uri="{FF2B5EF4-FFF2-40B4-BE49-F238E27FC236}">
                <a16:creationId xmlns:a16="http://schemas.microsoft.com/office/drawing/2014/main" id="{DF8AC536-8E6A-DD47-61A7-6DBAA91921FB}"/>
              </a:ext>
            </a:extLst>
          </p:cNvPr>
          <p:cNvSpPr/>
          <p:nvPr/>
        </p:nvSpPr>
        <p:spPr>
          <a:xfrm>
            <a:off x="2035886" y="1170659"/>
            <a:ext cx="1844348" cy="491012"/>
          </a:xfrm>
          <a:prstGeom prst="roundRect">
            <a:avLst>
              <a:gd name="adj" fmla="val 5835"/>
            </a:avLst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solidFill>
                  <a:schemeClr val="tx1"/>
                </a:solidFill>
              </a:rPr>
              <a:t>대기화면 </a:t>
            </a:r>
            <a:r>
              <a:rPr lang="ko-KR" altLang="en-US" sz="1000" dirty="0" err="1">
                <a:solidFill>
                  <a:schemeClr val="tx1"/>
                </a:solidFill>
              </a:rPr>
              <a:t>대표이미지</a:t>
            </a:r>
            <a:r>
              <a:rPr lang="ko-KR" altLang="en-US" sz="1000" dirty="0">
                <a:solidFill>
                  <a:schemeClr val="tx1"/>
                </a:solidFill>
              </a:rPr>
              <a:t> 샘플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가로세로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장씩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628636-DAAA-A2B9-C2CC-C9FB466D8C59}"/>
              </a:ext>
            </a:extLst>
          </p:cNvPr>
          <p:cNvSpPr/>
          <p:nvPr/>
        </p:nvSpPr>
        <p:spPr>
          <a:xfrm>
            <a:off x="3961680" y="1174783"/>
            <a:ext cx="319902" cy="5106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요청</a:t>
            </a:r>
          </a:p>
        </p:txBody>
      </p:sp>
      <p:sp>
        <p:nvSpPr>
          <p:cNvPr id="20" name="모서리가 둥근 직사각형 275">
            <a:extLst>
              <a:ext uri="{FF2B5EF4-FFF2-40B4-BE49-F238E27FC236}">
                <a16:creationId xmlns:a16="http://schemas.microsoft.com/office/drawing/2014/main" id="{F95794AD-040E-CF64-2887-1B5D4E8C01FE}"/>
              </a:ext>
            </a:extLst>
          </p:cNvPr>
          <p:cNvSpPr/>
          <p:nvPr/>
        </p:nvSpPr>
        <p:spPr>
          <a:xfrm>
            <a:off x="863763" y="4582315"/>
            <a:ext cx="8639759" cy="491013"/>
          </a:xfrm>
          <a:prstGeom prst="roundRect">
            <a:avLst>
              <a:gd name="adj" fmla="val 5835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 algn="l" defTabSz="914400" rtl="0" eaLnBrk="1" latinLnBrk="1" hangingPunct="1">
              <a:buFontTx/>
              <a:buChar char="-"/>
            </a:pPr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ko-KR" altLang="en-US" sz="1000" dirty="0">
                <a:solidFill>
                  <a:srgbClr val="0070C0"/>
                </a:solidFill>
              </a:rPr>
              <a:t>공통</a:t>
            </a:r>
            <a:r>
              <a:rPr lang="en-US" altLang="ko-KR" sz="1000" dirty="0">
                <a:solidFill>
                  <a:srgbClr val="0070C0"/>
                </a:solidFill>
              </a:rPr>
              <a:t>_</a:t>
            </a:r>
            <a:r>
              <a:rPr lang="ko-KR" altLang="en-US" sz="1000" dirty="0">
                <a:solidFill>
                  <a:srgbClr val="0070C0"/>
                </a:solidFill>
              </a:rPr>
              <a:t>관리자</a:t>
            </a:r>
            <a:r>
              <a:rPr lang="en-US" altLang="ko-KR" sz="1000" dirty="0">
                <a:solidFill>
                  <a:srgbClr val="0070C0"/>
                </a:solidFill>
              </a:rPr>
              <a:t>) </a:t>
            </a:r>
            <a:r>
              <a:rPr lang="ko-KR" altLang="en-US" sz="1000" dirty="0">
                <a:solidFill>
                  <a:srgbClr val="0070C0"/>
                </a:solidFill>
              </a:rPr>
              <a:t>하단 </a:t>
            </a:r>
            <a:r>
              <a:rPr lang="ko-KR" altLang="en-US" sz="1000" dirty="0" err="1">
                <a:solidFill>
                  <a:srgbClr val="0070C0"/>
                </a:solidFill>
              </a:rPr>
              <a:t>베너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 err="1">
                <a:solidFill>
                  <a:srgbClr val="0070C0"/>
                </a:solidFill>
              </a:rPr>
              <a:t>이미지롤링</a:t>
            </a:r>
            <a:endParaRPr lang="en-US" altLang="ko-KR" sz="1000" dirty="0">
              <a:solidFill>
                <a:srgbClr val="0070C0"/>
              </a:solidFill>
            </a:endParaRPr>
          </a:p>
          <a:p>
            <a:pPr marL="85725" indent="-85725" algn="l" defTabSz="914400" rtl="0" eaLnBrk="1" latinLnBrk="1" hangingPunct="1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하단 </a:t>
            </a:r>
            <a:r>
              <a:rPr lang="ko-KR" altLang="en-US" sz="1000" dirty="0" err="1">
                <a:solidFill>
                  <a:schemeClr val="tx1"/>
                </a:solidFill>
              </a:rPr>
              <a:t>베너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 err="1">
                <a:solidFill>
                  <a:schemeClr val="tx1"/>
                </a:solidFill>
              </a:rPr>
              <a:t>페이드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나타났다 사라졌다 하게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85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CCB5-E38E-6D91-9308-C38C6D86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CF4A8A-8AE1-A61A-240B-822527BA0EA0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BFA53-8D2B-57C9-9E85-3680B6302E23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교육안내 제공화면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D4F693-9939-6F08-9513-13B87480FB63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E12105-534C-DF7E-96E9-2773F0B56950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0A6ADD2-ED6A-6837-A418-F7F30BC024D2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84C4F98-D70A-0804-0347-87B566D59BB6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58FC88-EBD7-2B3A-F8B0-53B453EB533B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FFFCF331-B9EC-934E-42D9-1C89E5C918A5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D02C0A-B84E-CAB9-67CE-0ADD34F7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561350"/>
            <a:ext cx="2656398" cy="4724400"/>
          </a:xfrm>
          <a:prstGeom prst="rect">
            <a:avLst/>
          </a:prstGeom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546C0BA3-F736-F240-AF5F-25F1BD00D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19781"/>
              </p:ext>
            </p:extLst>
          </p:nvPr>
        </p:nvGraphicFramePr>
        <p:xfrm>
          <a:off x="4953000" y="1561350"/>
          <a:ext cx="4605339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교육정보 표출화면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교육프로그램명과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교육정보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이미지를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좌우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버튼을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이용하여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이동</a:t>
                      </a:r>
                      <a:br>
                        <a:rPr lang="en-US" altLang="ko-KR" sz="1000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  ※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교육정보이미지는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최대한 크게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수어</a:t>
                      </a:r>
                      <a:r>
                        <a:rPr lang="en-US" altLang="ko-KR" sz="1000" dirty="0"/>
                        <a:t>]</a:t>
                      </a:r>
                      <a:r>
                        <a:rPr lang="ko-KR" altLang="en-US" sz="1000" dirty="0"/>
                        <a:t>아바타는 화면의 제공정보를 </a:t>
                      </a:r>
                      <a:r>
                        <a:rPr lang="ko-KR" altLang="en-US" sz="1000" dirty="0" err="1"/>
                        <a:t>수어로</a:t>
                      </a:r>
                      <a:r>
                        <a:rPr lang="ko-KR" altLang="en-US" sz="1000" dirty="0"/>
                        <a:t>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고정 아바타에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*</a:t>
                      </a: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022FBEE-687D-3C37-BC70-500EEBDD854E}"/>
              </a:ext>
            </a:extLst>
          </p:cNvPr>
          <p:cNvSpPr/>
          <p:nvPr/>
        </p:nvSpPr>
        <p:spPr>
          <a:xfrm>
            <a:off x="8843963" y="2671762"/>
            <a:ext cx="677863" cy="371475"/>
          </a:xfrm>
          <a:prstGeom prst="roundRect">
            <a:avLst>
              <a:gd name="adj" fmla="val 22585"/>
            </a:avLst>
          </a:prstGeom>
          <a:solidFill>
            <a:schemeClr val="bg1"/>
          </a:solidFill>
          <a:ln>
            <a:solidFill>
              <a:srgbClr val="016E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algn="ctr" fontAlgn="base" latinLnBrk="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관리자단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60DD56-D8AF-E45F-6DCD-3FDC407330BD}"/>
              </a:ext>
            </a:extLst>
          </p:cNvPr>
          <p:cNvSpPr/>
          <p:nvPr/>
        </p:nvSpPr>
        <p:spPr>
          <a:xfrm>
            <a:off x="1473315" y="2442090"/>
            <a:ext cx="1592262" cy="229672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C45DE-7B0F-09DD-7CB6-961618D8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97" t="25419" r="20537" b="42323"/>
          <a:stretch/>
        </p:blipFill>
        <p:spPr>
          <a:xfrm>
            <a:off x="1471074" y="2458740"/>
            <a:ext cx="1555750" cy="202436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6F9B6C-744E-C6F7-5A90-E267D166EFBF}"/>
              </a:ext>
            </a:extLst>
          </p:cNvPr>
          <p:cNvGrpSpPr/>
          <p:nvPr/>
        </p:nvGrpSpPr>
        <p:grpSpPr>
          <a:xfrm>
            <a:off x="6166386" y="4785647"/>
            <a:ext cx="2571318" cy="1488153"/>
            <a:chOff x="1371600" y="1649506"/>
            <a:chExt cx="6113929" cy="3538443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1F9030A-3986-4E00-27F8-0A4E3D5521AD}"/>
                </a:ext>
              </a:extLst>
            </p:cNvPr>
            <p:cNvSpPr/>
            <p:nvPr/>
          </p:nvSpPr>
          <p:spPr>
            <a:xfrm>
              <a:off x="1371600" y="1649506"/>
              <a:ext cx="6113929" cy="3538443"/>
            </a:xfrm>
            <a:prstGeom prst="roundRect">
              <a:avLst>
                <a:gd name="adj" fmla="val 4506"/>
              </a:avLst>
            </a:prstGeom>
            <a:solidFill>
              <a:srgbClr val="FF0000">
                <a:alpha val="50000"/>
              </a:srgbClr>
            </a:solidFill>
            <a:ln w="349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136CD05-DA5A-853C-9F75-21DB33610A3A}"/>
                </a:ext>
              </a:extLst>
            </p:cNvPr>
            <p:cNvGrpSpPr/>
            <p:nvPr/>
          </p:nvGrpSpPr>
          <p:grpSpPr>
            <a:xfrm>
              <a:off x="1550894" y="1773215"/>
              <a:ext cx="5755342" cy="3311570"/>
              <a:chOff x="1371600" y="1670051"/>
              <a:chExt cx="6113929" cy="3517898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33EB047-53DF-E766-8743-62C089EF2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1600" y="1670051"/>
                <a:ext cx="6113929" cy="3517898"/>
              </a:xfrm>
              <a:prstGeom prst="line">
                <a:avLst/>
              </a:prstGeom>
              <a:ln w="2857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E8D0CEF3-1FAC-2266-00D0-56615D34E9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1600" y="1670051"/>
                <a:ext cx="6113929" cy="3517898"/>
              </a:xfrm>
              <a:prstGeom prst="line">
                <a:avLst/>
              </a:prstGeom>
              <a:ln w="28575">
                <a:solidFill>
                  <a:schemeClr val="bg1"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5CC4432-AF09-EE1D-270E-BAC9B6650AA6}"/>
                </a:ext>
              </a:extLst>
            </p:cNvPr>
            <p:cNvSpPr/>
            <p:nvPr/>
          </p:nvSpPr>
          <p:spPr>
            <a:xfrm>
              <a:off x="1777428" y="2074608"/>
              <a:ext cx="5297170" cy="2855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tlCol="0" anchor="ctr">
              <a:norm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[</a:t>
              </a:r>
              <a:r>
                <a:rPr lang="ko-KR" altLang="en-US" b="1" dirty="0">
                  <a:solidFill>
                    <a:schemeClr val="tx1"/>
                  </a:solidFill>
                </a:rPr>
                <a:t>요청</a:t>
              </a:r>
              <a:r>
                <a:rPr lang="en-US" altLang="ko-KR" b="1" dirty="0">
                  <a:solidFill>
                    <a:schemeClr val="tx1"/>
                  </a:solidFill>
                </a:rPr>
                <a:t>]</a:t>
              </a:r>
            </a:p>
            <a:p>
              <a:pPr marL="182563" indent="-90488">
                <a:buFontTx/>
                <a:buChar char="-"/>
              </a:pPr>
              <a:r>
                <a:rPr lang="ko-KR" altLang="en-US" sz="1400" b="1" dirty="0" err="1">
                  <a:solidFill>
                    <a:schemeClr val="tx1"/>
                  </a:solidFill>
                </a:rPr>
                <a:t>교육안내이미지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534D51-84F3-1776-39AD-A8B028ADF9DD}"/>
              </a:ext>
            </a:extLst>
          </p:cNvPr>
          <p:cNvGrpSpPr/>
          <p:nvPr/>
        </p:nvGrpSpPr>
        <p:grpSpPr>
          <a:xfrm>
            <a:off x="990601" y="1981900"/>
            <a:ext cx="406839" cy="149031"/>
            <a:chOff x="964761" y="2259085"/>
            <a:chExt cx="406839" cy="149031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8584FDD-24F3-5282-D4D2-036FB23AFFAF}"/>
                </a:ext>
              </a:extLst>
            </p:cNvPr>
            <p:cNvSpPr/>
            <p:nvPr/>
          </p:nvSpPr>
          <p:spPr>
            <a:xfrm>
              <a:off x="964761" y="2259085"/>
              <a:ext cx="406839" cy="149031"/>
            </a:xfrm>
            <a:prstGeom prst="roundRect">
              <a:avLst/>
            </a:prstGeom>
            <a:solidFill>
              <a:schemeClr val="tx1"/>
            </a:solidFill>
            <a:ln w="6350">
              <a:solidFill>
                <a:srgbClr val="00AE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/>
                <a:t>      </a:t>
              </a:r>
              <a:r>
                <a:rPr lang="ko-KR" altLang="en-US" sz="600" dirty="0" err="1"/>
                <a:t>첫화면</a:t>
              </a:r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751BF6C-F96A-ED72-E4D8-4B47E013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61" t="6424" r="10082" b="7037"/>
            <a:stretch/>
          </p:blipFill>
          <p:spPr>
            <a:xfrm>
              <a:off x="1000239" y="2289234"/>
              <a:ext cx="88440" cy="88731"/>
            </a:xfrm>
            <a:prstGeom prst="roundRect">
              <a:avLst/>
            </a:prstGeom>
            <a:ln w="6350">
              <a:solidFill>
                <a:srgbClr val="518A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50603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26AB6-4D6C-EADA-981B-C6666EF36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53FD8C-E6DB-A018-53EE-42261A990B96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8ED5F-2492-6217-0FC1-8141954A5294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층별안내 제공화면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3118F1-DFCA-4847-05DB-F7EE66A1341C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5254A2A-4472-D45B-8826-56495D11D48F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98204B3A-5738-781B-42F5-70A8F5849D99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BC4CA25-B4FD-B42E-833D-609C8336559F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A4520-BEF4-9280-03E5-FFED50D7FCB5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889E0241-0EF9-ED08-1A9D-616D3AC704C5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BB64CC-E573-F34F-FF05-DFFD8663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561350"/>
            <a:ext cx="2656398" cy="4724400"/>
          </a:xfrm>
          <a:prstGeom prst="rect">
            <a:avLst/>
          </a:prstGeom>
        </p:spPr>
      </p:pic>
      <p:graphicFrame>
        <p:nvGraphicFramePr>
          <p:cNvPr id="13" name="표 5153">
            <a:extLst>
              <a:ext uri="{FF2B5EF4-FFF2-40B4-BE49-F238E27FC236}">
                <a16:creationId xmlns:a16="http://schemas.microsoft.com/office/drawing/2014/main" id="{F258777C-CA04-E938-D18A-9F6B41994A93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561350"/>
          <a:ext cx="4605339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3071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82132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기능구성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주요 시설명을 </a:t>
                      </a:r>
                      <a:r>
                        <a:rPr lang="en-US" altLang="ko-KR" sz="1000" dirty="0"/>
                        <a:t>3D </a:t>
                      </a:r>
                      <a:r>
                        <a:rPr lang="ko-KR" altLang="en-US" sz="1000" dirty="0"/>
                        <a:t>지도로 표출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                      </a:t>
                      </a:r>
                      <a:r>
                        <a:rPr lang="ko-KR" altLang="en-US" sz="1000" dirty="0"/>
                        <a:t>비상대피로 </a:t>
                      </a:r>
                      <a:r>
                        <a:rPr lang="ko-KR" altLang="en-US" sz="1000" dirty="0" err="1"/>
                        <a:t>이동동선을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3D </a:t>
                      </a:r>
                      <a:r>
                        <a:rPr lang="ko-KR" altLang="en-US" sz="1000" dirty="0"/>
                        <a:t>영상으로 표출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*</a:t>
                      </a: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F4691E5D-748D-E6E1-681F-8A1487F1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03" y="2159000"/>
            <a:ext cx="1128336" cy="2402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B59648C-087E-7FD1-60E4-EC7C209F9F1B}"/>
              </a:ext>
            </a:extLst>
          </p:cNvPr>
          <p:cNvSpPr/>
          <p:nvPr/>
        </p:nvSpPr>
        <p:spPr>
          <a:xfrm>
            <a:off x="929508" y="2159000"/>
            <a:ext cx="2641397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9813F4E-1281-5A14-D604-E976B538356C}"/>
              </a:ext>
            </a:extLst>
          </p:cNvPr>
          <p:cNvSpPr/>
          <p:nvPr/>
        </p:nvSpPr>
        <p:spPr>
          <a:xfrm>
            <a:off x="920750" y="2200757"/>
            <a:ext cx="469900" cy="127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교육관</a:t>
            </a:r>
            <a:endParaRPr lang="ko-KR" altLang="en-US" sz="11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D17A55F-53EF-2079-819E-03E5C6138F9F}"/>
              </a:ext>
            </a:extLst>
          </p:cNvPr>
          <p:cNvSpPr/>
          <p:nvPr/>
        </p:nvSpPr>
        <p:spPr>
          <a:xfrm>
            <a:off x="1001686" y="2556114"/>
            <a:ext cx="273050" cy="127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2</a:t>
            </a:r>
            <a:r>
              <a:rPr lang="ko-KR" altLang="en-US" sz="400" dirty="0"/>
              <a:t>층</a:t>
            </a:r>
            <a:endParaRPr lang="ko-KR" altLang="en-US" sz="11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66C09F2-2F98-35BC-5CC2-184D76F4FBAD}"/>
              </a:ext>
            </a:extLst>
          </p:cNvPr>
          <p:cNvSpPr/>
          <p:nvPr/>
        </p:nvSpPr>
        <p:spPr>
          <a:xfrm>
            <a:off x="1001686" y="2703319"/>
            <a:ext cx="273050" cy="127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3</a:t>
            </a:r>
            <a:r>
              <a:rPr lang="ko-KR" altLang="en-US" sz="400" dirty="0"/>
              <a:t>층</a:t>
            </a:r>
            <a:endParaRPr lang="ko-KR" altLang="en-US" sz="11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6561EB8-AE48-9616-FE15-BD23187AE61B}"/>
              </a:ext>
            </a:extLst>
          </p:cNvPr>
          <p:cNvSpPr/>
          <p:nvPr/>
        </p:nvSpPr>
        <p:spPr>
          <a:xfrm>
            <a:off x="929508" y="2919024"/>
            <a:ext cx="382368" cy="12061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숙소</a:t>
            </a:r>
            <a:endParaRPr lang="ko-KR" altLang="en-US" sz="16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F0DB6DE-942D-6597-FE77-E8591DC6392A}"/>
              </a:ext>
            </a:extLst>
          </p:cNvPr>
          <p:cNvSpPr/>
          <p:nvPr/>
        </p:nvSpPr>
        <p:spPr>
          <a:xfrm>
            <a:off x="1001686" y="3123635"/>
            <a:ext cx="273050" cy="127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1</a:t>
            </a:r>
            <a:r>
              <a:rPr lang="ko-KR" altLang="en-US" sz="400" dirty="0"/>
              <a:t>층</a:t>
            </a:r>
            <a:endParaRPr lang="ko-KR" altLang="en-US" sz="11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A4B4969-3060-9D37-0041-446F389F9A65}"/>
              </a:ext>
            </a:extLst>
          </p:cNvPr>
          <p:cNvSpPr/>
          <p:nvPr/>
        </p:nvSpPr>
        <p:spPr>
          <a:xfrm>
            <a:off x="1001686" y="3273580"/>
            <a:ext cx="273050" cy="12772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2</a:t>
            </a:r>
            <a:r>
              <a:rPr lang="ko-KR" altLang="en-US" sz="400" dirty="0"/>
              <a:t>층</a:t>
            </a:r>
            <a:endParaRPr lang="ko-KR" altLang="en-US" sz="11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9E9BA48-4B94-F228-FA97-8CC9A96D21F7}"/>
              </a:ext>
            </a:extLst>
          </p:cNvPr>
          <p:cNvSpPr/>
          <p:nvPr/>
        </p:nvSpPr>
        <p:spPr>
          <a:xfrm>
            <a:off x="1001686" y="2406560"/>
            <a:ext cx="273050" cy="127720"/>
          </a:xfrm>
          <a:prstGeom prst="roundRect">
            <a:avLst/>
          </a:prstGeom>
          <a:solidFill>
            <a:srgbClr val="00AEBA"/>
          </a:solidFill>
          <a:ln>
            <a:solidFill>
              <a:srgbClr val="00AE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1</a:t>
            </a:r>
            <a:r>
              <a:rPr lang="ko-KR" altLang="en-US" sz="400" dirty="0"/>
              <a:t>층</a:t>
            </a:r>
            <a:endParaRPr lang="ko-KR" altLang="en-US" sz="1100" dirty="0"/>
          </a:p>
        </p:txBody>
      </p:sp>
      <p:pic>
        <p:nvPicPr>
          <p:cNvPr id="33" name="그림 32" descr="텍스트, 도표, 평면도, 기술 도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704002F-1179-6704-A33B-4B831798D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42" y="2408436"/>
            <a:ext cx="2119764" cy="161111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AE499E-B206-4F81-3A1D-4CCC009592B0}"/>
              </a:ext>
            </a:extLst>
          </p:cNvPr>
          <p:cNvGrpSpPr/>
          <p:nvPr/>
        </p:nvGrpSpPr>
        <p:grpSpPr>
          <a:xfrm>
            <a:off x="990601" y="1981900"/>
            <a:ext cx="406839" cy="149031"/>
            <a:chOff x="964761" y="2259085"/>
            <a:chExt cx="406839" cy="149031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4469B52-F1EA-73F7-4BEC-FE97914BB388}"/>
                </a:ext>
              </a:extLst>
            </p:cNvPr>
            <p:cNvSpPr/>
            <p:nvPr/>
          </p:nvSpPr>
          <p:spPr>
            <a:xfrm>
              <a:off x="964761" y="2259085"/>
              <a:ext cx="406839" cy="149031"/>
            </a:xfrm>
            <a:prstGeom prst="roundRect">
              <a:avLst/>
            </a:prstGeom>
            <a:solidFill>
              <a:schemeClr val="tx1"/>
            </a:solidFill>
            <a:ln w="6350">
              <a:solidFill>
                <a:srgbClr val="00AEB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/>
                <a:t>      </a:t>
              </a:r>
              <a:r>
                <a:rPr lang="ko-KR" altLang="en-US" sz="600" dirty="0" err="1"/>
                <a:t>첫화면</a:t>
              </a:r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F09EB85-A55E-26F4-8D52-7CD91AC4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861" t="6424" r="10082" b="7037"/>
            <a:stretch/>
          </p:blipFill>
          <p:spPr>
            <a:xfrm>
              <a:off x="1000239" y="2289234"/>
              <a:ext cx="88440" cy="88731"/>
            </a:xfrm>
            <a:prstGeom prst="roundRect">
              <a:avLst/>
            </a:prstGeom>
            <a:ln w="6350">
              <a:solidFill>
                <a:srgbClr val="518A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5814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D11996-9D80-6930-5772-05097FD01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65" y="2089957"/>
            <a:ext cx="2382742" cy="389011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E8E059F-79F1-E89A-EBD0-8FC580FDB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677" y="3424533"/>
            <a:ext cx="2818921" cy="259468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93F561-E4E2-0C41-871A-D5964465C415}"/>
              </a:ext>
            </a:extLst>
          </p:cNvPr>
          <p:cNvSpPr/>
          <p:nvPr/>
        </p:nvSpPr>
        <p:spPr>
          <a:xfrm>
            <a:off x="799470" y="991698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44E12-F02E-214C-447A-63E445429677}"/>
              </a:ext>
            </a:extLst>
          </p:cNvPr>
          <p:cNvSpPr txBox="1"/>
          <p:nvPr/>
        </p:nvSpPr>
        <p:spPr>
          <a:xfrm>
            <a:off x="3409875" y="859221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 err="1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무인정보단말기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제품 사양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852362-8360-DD68-812C-45AC2B92F0A9}"/>
              </a:ext>
            </a:extLst>
          </p:cNvPr>
          <p:cNvGrpSpPr/>
          <p:nvPr/>
        </p:nvGrpSpPr>
        <p:grpSpPr>
          <a:xfrm>
            <a:off x="736164" y="1509892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0961E66-CB2B-48C8-B01D-CD1AFEBEABB5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B141FD2-9DD4-C800-FFF5-A0D14C5CE37F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BBB6734-DDAC-2E04-4ED6-8E90FE4B6F20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3303D7-F9FA-130F-0187-BB3BA77932E3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DE579C-3B97-75CD-24A7-C71234605942}"/>
              </a:ext>
            </a:extLst>
          </p:cNvPr>
          <p:cNvGrpSpPr/>
          <p:nvPr/>
        </p:nvGrpSpPr>
        <p:grpSpPr>
          <a:xfrm flipH="1">
            <a:off x="970520" y="1898191"/>
            <a:ext cx="2641015" cy="1054559"/>
            <a:chOff x="-9173533" y="4199116"/>
            <a:chExt cx="5353459" cy="1054559"/>
          </a:xfrm>
        </p:grpSpPr>
        <p:sp>
          <p:nvSpPr>
            <p:cNvPr id="14" name="AutoShape 27">
              <a:extLst>
                <a:ext uri="{FF2B5EF4-FFF2-40B4-BE49-F238E27FC236}">
                  <a16:creationId xmlns:a16="http://schemas.microsoft.com/office/drawing/2014/main" id="{9B3444BC-932E-E30B-EC4F-1097F64E2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014959" y="4199116"/>
              <a:ext cx="5103186" cy="1054559"/>
            </a:xfrm>
            <a:prstGeom prst="roundRect">
              <a:avLst>
                <a:gd name="adj" fmla="val 2972"/>
              </a:avLst>
            </a:prstGeom>
            <a:pattFill prst="dkUpDiag">
              <a:fgClr>
                <a:srgbClr val="EAEAEA"/>
              </a:fgClr>
              <a:bgClr>
                <a:schemeClr val="bg1"/>
              </a:bgClr>
            </a:patt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>
              <a:defPPr>
                <a:defRPr lang="ko-KR"/>
              </a:defPPr>
              <a:lvl1pPr marL="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140000"/>
                <a:defRPr/>
              </a:pPr>
              <a:endParaRPr lang="ko-KR" altLang="en-US" b="1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A4FE669-E1EF-6C79-74D4-2F08D2B777E6}"/>
                </a:ext>
              </a:extLst>
            </p:cNvPr>
            <p:cNvGrpSpPr/>
            <p:nvPr/>
          </p:nvGrpSpPr>
          <p:grpSpPr>
            <a:xfrm flipH="1">
              <a:off x="-9173533" y="4230921"/>
              <a:ext cx="5353459" cy="270038"/>
              <a:chOff x="1059873" y="2566242"/>
              <a:chExt cx="6602139" cy="248854"/>
            </a:xfrm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36663BEA-2748-40E1-430B-FC0AEB1C6F4D}"/>
                  </a:ext>
                </a:extLst>
              </p:cNvPr>
              <p:cNvSpPr/>
              <p:nvPr/>
            </p:nvSpPr>
            <p:spPr>
              <a:xfrm flipH="1">
                <a:off x="1069180" y="2566242"/>
                <a:ext cx="91160" cy="46814"/>
              </a:xfrm>
              <a:prstGeom prst="rtTriangle">
                <a:avLst/>
              </a:prstGeom>
              <a:solidFill>
                <a:schemeClr val="tx2">
                  <a:lumMod val="75000"/>
                </a:schemeClr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1000" b="1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21" name="AutoShape 83">
                <a:extLst>
                  <a:ext uri="{FF2B5EF4-FFF2-40B4-BE49-F238E27FC236}">
                    <a16:creationId xmlns:a16="http://schemas.microsoft.com/office/drawing/2014/main" id="{37C2B198-1D68-39D6-4410-3859A7293D5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059873" y="2612214"/>
                <a:ext cx="6602139" cy="202882"/>
              </a:xfrm>
              <a:prstGeom prst="round2DiagRect">
                <a:avLst>
                  <a:gd name="adj1" fmla="val 0"/>
                  <a:gd name="adj2" fmla="val 0"/>
                </a:avLst>
              </a:prstGeom>
              <a:solidFill>
                <a:srgbClr val="1573C1"/>
              </a:solidFill>
              <a:ln w="6350" algn="ctr">
                <a:solidFill>
                  <a:sysClr val="window" lastClr="FFFFFF">
                    <a:lumMod val="75000"/>
                  </a:sysClr>
                </a:solidFill>
                <a:round/>
                <a:headEnd/>
                <a:tailEnd/>
              </a:ln>
              <a:effectLst>
                <a:outerShdw dist="19050" dir="5400000" algn="ctr" rotWithShape="0">
                  <a:srgbClr val="EAEAEA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067745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100" b="1" kern="0" dirty="0">
                    <a:solidFill>
                      <a:sysClr val="window" lastClr="FFFFFF"/>
                    </a:solidFill>
                    <a:latin typeface="나눔스퀘어 Bold" pitchFamily="50" charset="-127"/>
                    <a:ea typeface="나눔스퀘어 Bold" pitchFamily="50" charset="-127"/>
                  </a:rPr>
                  <a:t>제 원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F450E3-DB16-F790-B12A-FBC0DBA9DEA1}"/>
                </a:ext>
              </a:extLst>
            </p:cNvPr>
            <p:cNvSpPr/>
            <p:nvPr/>
          </p:nvSpPr>
          <p:spPr>
            <a:xfrm>
              <a:off x="-9002071" y="4523781"/>
              <a:ext cx="5103188" cy="72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820738" fontAlgn="ctr" latinLnBrk="0">
                <a:spcAft>
                  <a:spcPct val="200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모델명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NURIVIEW-550-v02</a:t>
              </a:r>
            </a:p>
            <a:p>
              <a:pPr marL="171450" indent="-171450" defTabSz="820738" fontAlgn="ctr" latinLnBrk="0">
                <a:spcAft>
                  <a:spcPct val="200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크   기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1300(W)*550(D)*1950(H)mm</a:t>
              </a:r>
            </a:p>
            <a:p>
              <a:pPr marL="171450" indent="-171450" defTabSz="820738" fontAlgn="ctr" latinLnBrk="0">
                <a:spcAft>
                  <a:spcPct val="200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재   질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STS304, SPCC (</a:t>
              </a:r>
              <a:r>
                <a:rPr lang="ko-KR" altLang="en-US" sz="900" dirty="0" err="1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외함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</a:p>
            <a:p>
              <a:pPr marL="171450" indent="-171450" defTabSz="820738" fontAlgn="ctr" latinLnBrk="0">
                <a:spcAft>
                  <a:spcPct val="2000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전   원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AC220V / 60Hz</a:t>
              </a:r>
            </a:p>
          </p:txBody>
        </p:sp>
      </p:grpSp>
      <p:sp>
        <p:nvSpPr>
          <p:cNvPr id="22" name="모서리가 둥근 직사각형 125">
            <a:extLst>
              <a:ext uri="{FF2B5EF4-FFF2-40B4-BE49-F238E27FC236}">
                <a16:creationId xmlns:a16="http://schemas.microsoft.com/office/drawing/2014/main" id="{C7FBDFFC-CC5A-4EBE-1604-C57EAE311B78}"/>
              </a:ext>
            </a:extLst>
          </p:cNvPr>
          <p:cNvSpPr/>
          <p:nvPr/>
        </p:nvSpPr>
        <p:spPr>
          <a:xfrm>
            <a:off x="6849304" y="2179970"/>
            <a:ext cx="2160000" cy="252000"/>
          </a:xfrm>
          <a:prstGeom prst="flowChartAlternateProcess">
            <a:avLst/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인공지능용 한국수어 동작인식 카메라</a:t>
            </a:r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모서리가 둥근 직사각형 125">
            <a:extLst>
              <a:ext uri="{FF2B5EF4-FFF2-40B4-BE49-F238E27FC236}">
                <a16:creationId xmlns:a16="http://schemas.microsoft.com/office/drawing/2014/main" id="{993EB29F-86E3-86A9-16B1-79C877974E1E}"/>
              </a:ext>
            </a:extLst>
          </p:cNvPr>
          <p:cNvSpPr/>
          <p:nvPr/>
        </p:nvSpPr>
        <p:spPr>
          <a:xfrm>
            <a:off x="6849304" y="3074920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인공지능용 음성인식 합성용 마이크</a:t>
            </a:r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모서리가 둥근 직사각형 125">
            <a:extLst>
              <a:ext uri="{FF2B5EF4-FFF2-40B4-BE49-F238E27FC236}">
                <a16:creationId xmlns:a16="http://schemas.microsoft.com/office/drawing/2014/main" id="{68121249-0E56-EB3A-91D8-3E88CF2B02B8}"/>
              </a:ext>
            </a:extLst>
          </p:cNvPr>
          <p:cNvSpPr/>
          <p:nvPr/>
        </p:nvSpPr>
        <p:spPr>
          <a:xfrm>
            <a:off x="6849304" y="4776267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측면 스피커 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 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2ea)</a:t>
            </a:r>
          </a:p>
        </p:txBody>
      </p:sp>
      <p:sp>
        <p:nvSpPr>
          <p:cNvPr id="26" name="모서리가 둥근 직사각형 125">
            <a:extLst>
              <a:ext uri="{FF2B5EF4-FFF2-40B4-BE49-F238E27FC236}">
                <a16:creationId xmlns:a16="http://schemas.microsoft.com/office/drawing/2014/main" id="{E7FDF3E8-9075-2AB8-6FDB-9A8BF4ADB012}"/>
              </a:ext>
            </a:extLst>
          </p:cNvPr>
          <p:cNvSpPr/>
          <p:nvPr/>
        </p:nvSpPr>
        <p:spPr>
          <a:xfrm>
            <a:off x="6849304" y="4336107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하프미러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정전식</a:t>
            </a: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터치패널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(55in)</a:t>
            </a:r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428C9449-4845-527D-3D34-3EF70CD9F8F1}"/>
              </a:ext>
            </a:extLst>
          </p:cNvPr>
          <p:cNvSpPr/>
          <p:nvPr/>
        </p:nvSpPr>
        <p:spPr>
          <a:xfrm>
            <a:off x="6849304" y="5378473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근접 센서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적외선 센서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54163F-13E3-B0CE-2A8C-A0775D54AD84}"/>
              </a:ext>
            </a:extLst>
          </p:cNvPr>
          <p:cNvSpPr/>
          <p:nvPr/>
        </p:nvSpPr>
        <p:spPr>
          <a:xfrm flipV="1">
            <a:off x="5303605" y="2253892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A0DA31E-8238-0FB4-DE6F-E51F1FF8CA7A}"/>
              </a:ext>
            </a:extLst>
          </p:cNvPr>
          <p:cNvCxnSpPr>
            <a:cxnSpLocks/>
            <a:stCxn id="28" idx="6"/>
            <a:endCxn id="22" idx="1"/>
          </p:cNvCxnSpPr>
          <p:nvPr/>
        </p:nvCxnSpPr>
        <p:spPr>
          <a:xfrm>
            <a:off x="5407761" y="2305970"/>
            <a:ext cx="1441543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0DC8315-E3C4-0523-463D-38FFFC0BDE8D}"/>
              </a:ext>
            </a:extLst>
          </p:cNvPr>
          <p:cNvSpPr/>
          <p:nvPr/>
        </p:nvSpPr>
        <p:spPr>
          <a:xfrm flipV="1">
            <a:off x="6128532" y="3148842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DA706FD-0979-9643-21DE-9FA1948370DB}"/>
              </a:ext>
            </a:extLst>
          </p:cNvPr>
          <p:cNvCxnSpPr>
            <a:cxnSpLocks/>
            <a:stCxn id="30" idx="6"/>
            <a:endCxn id="24" idx="1"/>
          </p:cNvCxnSpPr>
          <p:nvPr/>
        </p:nvCxnSpPr>
        <p:spPr>
          <a:xfrm>
            <a:off x="6232688" y="3200920"/>
            <a:ext cx="616616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31BE14CC-6BA4-D675-DA80-A774716B57D7}"/>
              </a:ext>
            </a:extLst>
          </p:cNvPr>
          <p:cNvSpPr/>
          <p:nvPr/>
        </p:nvSpPr>
        <p:spPr>
          <a:xfrm flipV="1">
            <a:off x="5645149" y="4410029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1BC5181-5DFF-39B9-B801-5FA1AE259776}"/>
              </a:ext>
            </a:extLst>
          </p:cNvPr>
          <p:cNvCxnSpPr>
            <a:cxnSpLocks/>
            <a:stCxn id="32" idx="6"/>
            <a:endCxn id="26" idx="1"/>
          </p:cNvCxnSpPr>
          <p:nvPr/>
        </p:nvCxnSpPr>
        <p:spPr>
          <a:xfrm>
            <a:off x="5749305" y="4462107"/>
            <a:ext cx="1099999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B3A5B730-BD98-91A0-8DD5-8353AE389E11}"/>
              </a:ext>
            </a:extLst>
          </p:cNvPr>
          <p:cNvSpPr/>
          <p:nvPr/>
        </p:nvSpPr>
        <p:spPr>
          <a:xfrm flipV="1">
            <a:off x="6128532" y="4850189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ABC9B86-8FB6-7893-81FE-E7D8F8C79DD3}"/>
              </a:ext>
            </a:extLst>
          </p:cNvPr>
          <p:cNvCxnSpPr>
            <a:cxnSpLocks/>
            <a:stCxn id="34" idx="6"/>
            <a:endCxn id="25" idx="1"/>
          </p:cNvCxnSpPr>
          <p:nvPr/>
        </p:nvCxnSpPr>
        <p:spPr>
          <a:xfrm>
            <a:off x="6232688" y="4902267"/>
            <a:ext cx="616616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C8B3F844-35EC-8129-171E-C01F498F9627}"/>
              </a:ext>
            </a:extLst>
          </p:cNvPr>
          <p:cNvSpPr/>
          <p:nvPr/>
        </p:nvSpPr>
        <p:spPr>
          <a:xfrm flipV="1">
            <a:off x="4577958" y="5283091"/>
            <a:ext cx="96958" cy="96958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9535CF7-E355-7284-C30F-4E43425C639A}"/>
              </a:ext>
            </a:extLst>
          </p:cNvPr>
          <p:cNvSpPr/>
          <p:nvPr/>
        </p:nvSpPr>
        <p:spPr>
          <a:xfrm flipV="1">
            <a:off x="5431174" y="5302638"/>
            <a:ext cx="96958" cy="96958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41CF347-722E-34F1-07D0-D9DEC94E861A}"/>
              </a:ext>
            </a:extLst>
          </p:cNvPr>
          <p:cNvCxnSpPr>
            <a:cxnSpLocks/>
            <a:stCxn id="44" idx="0"/>
            <a:endCxn id="27" idx="1"/>
          </p:cNvCxnSpPr>
          <p:nvPr/>
        </p:nvCxnSpPr>
        <p:spPr>
          <a:xfrm rot="16200000" flipH="1">
            <a:off x="5675658" y="4330827"/>
            <a:ext cx="124424" cy="22228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125">
            <a:extLst>
              <a:ext uri="{FF2B5EF4-FFF2-40B4-BE49-F238E27FC236}">
                <a16:creationId xmlns:a16="http://schemas.microsoft.com/office/drawing/2014/main" id="{065B62EE-E7CD-AB29-FDA8-F660FC6C8708}"/>
              </a:ext>
            </a:extLst>
          </p:cNvPr>
          <p:cNvSpPr/>
          <p:nvPr/>
        </p:nvSpPr>
        <p:spPr>
          <a:xfrm>
            <a:off x="6849304" y="3717870"/>
            <a:ext cx="2160000" cy="252000"/>
          </a:xfrm>
          <a:prstGeom prst="roundRect">
            <a:avLst>
              <a:gd name="adj" fmla="val 11258"/>
            </a:avLst>
          </a:prstGeom>
          <a:solidFill>
            <a:srgbClr val="3C5B9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컨트롤 제어부</a:t>
            </a:r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7FC730A-2CE4-B41C-070B-D2FE18A56F8A}"/>
              </a:ext>
            </a:extLst>
          </p:cNvPr>
          <p:cNvSpPr/>
          <p:nvPr/>
        </p:nvSpPr>
        <p:spPr>
          <a:xfrm flipV="1">
            <a:off x="6294402" y="3791792"/>
            <a:ext cx="104156" cy="104156"/>
          </a:xfrm>
          <a:prstGeom prst="ellipse">
            <a:avLst/>
          </a:prstGeom>
          <a:noFill/>
          <a:ln w="28575">
            <a:solidFill>
              <a:srgbClr val="3C5B98"/>
            </a:solidFill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00" ker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7FB3064-6945-AC7D-3E7E-CA0CAEAE9156}"/>
              </a:ext>
            </a:extLst>
          </p:cNvPr>
          <p:cNvCxnSpPr>
            <a:cxnSpLocks/>
            <a:stCxn id="49" idx="6"/>
            <a:endCxn id="48" idx="1"/>
          </p:cNvCxnSpPr>
          <p:nvPr/>
        </p:nvCxnSpPr>
        <p:spPr>
          <a:xfrm>
            <a:off x="6398558" y="3843870"/>
            <a:ext cx="450746" cy="0"/>
          </a:xfrm>
          <a:prstGeom prst="line">
            <a:avLst/>
          </a:prstGeom>
          <a:ln>
            <a:solidFill>
              <a:srgbClr val="3C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976880C2-BA0C-A685-472E-4869BE65319A}"/>
              </a:ext>
            </a:extLst>
          </p:cNvPr>
          <p:cNvCxnSpPr>
            <a:cxnSpLocks/>
            <a:stCxn id="46" idx="0"/>
            <a:endCxn id="27" idx="1"/>
          </p:cNvCxnSpPr>
          <p:nvPr/>
        </p:nvCxnSpPr>
        <p:spPr>
          <a:xfrm rot="16200000" flipH="1">
            <a:off x="6112040" y="4767208"/>
            <a:ext cx="104877" cy="1369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DBAC7EA0-476B-CD49-23B3-02C77704A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3749" y="4499952"/>
            <a:ext cx="296901" cy="326726"/>
          </a:xfrm>
          <a:prstGeom prst="rect">
            <a:avLst/>
          </a:prstGeom>
        </p:spPr>
      </p:pic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5245FBA5-7D8C-FF3B-6A85-B71EEA08DE5E}"/>
              </a:ext>
            </a:extLst>
          </p:cNvPr>
          <p:cNvSpPr/>
          <p:nvPr/>
        </p:nvSpPr>
        <p:spPr>
          <a:xfrm>
            <a:off x="3087575" y="4507706"/>
            <a:ext cx="95213" cy="307405"/>
          </a:xfrm>
          <a:custGeom>
            <a:avLst/>
            <a:gdLst>
              <a:gd name="connsiteX0" fmla="*/ 406400 w 406400"/>
              <a:gd name="connsiteY0" fmla="*/ 0 h 1041400"/>
              <a:gd name="connsiteX1" fmla="*/ 66675 w 406400"/>
              <a:gd name="connsiteY1" fmla="*/ 406400 h 1041400"/>
              <a:gd name="connsiteX2" fmla="*/ 0 w 406400"/>
              <a:gd name="connsiteY2" fmla="*/ 854075 h 1041400"/>
              <a:gd name="connsiteX3" fmla="*/ 50800 w 406400"/>
              <a:gd name="connsiteY3" fmla="*/ 987425 h 1041400"/>
              <a:gd name="connsiteX4" fmla="*/ 180975 w 406400"/>
              <a:gd name="connsiteY4" fmla="*/ 1041400 h 1041400"/>
              <a:gd name="connsiteX5" fmla="*/ 403225 w 406400"/>
              <a:gd name="connsiteY5" fmla="*/ 1035050 h 1041400"/>
              <a:gd name="connsiteX6" fmla="*/ 406400 w 406400"/>
              <a:gd name="connsiteY6" fmla="*/ 0 h 1041400"/>
              <a:gd name="connsiteX0" fmla="*/ 406400 w 406400"/>
              <a:gd name="connsiteY0" fmla="*/ 0 h 1041400"/>
              <a:gd name="connsiteX1" fmla="*/ 66675 w 406400"/>
              <a:gd name="connsiteY1" fmla="*/ 406400 h 1041400"/>
              <a:gd name="connsiteX2" fmla="*/ 0 w 406400"/>
              <a:gd name="connsiteY2" fmla="*/ 854075 h 1041400"/>
              <a:gd name="connsiteX3" fmla="*/ 50800 w 406400"/>
              <a:gd name="connsiteY3" fmla="*/ 987425 h 1041400"/>
              <a:gd name="connsiteX4" fmla="*/ 180975 w 406400"/>
              <a:gd name="connsiteY4" fmla="*/ 1041400 h 1041400"/>
              <a:gd name="connsiteX5" fmla="*/ 403225 w 406400"/>
              <a:gd name="connsiteY5" fmla="*/ 1035050 h 1041400"/>
              <a:gd name="connsiteX6" fmla="*/ 406400 w 406400"/>
              <a:gd name="connsiteY6" fmla="*/ 0 h 1041400"/>
              <a:gd name="connsiteX0" fmla="*/ 406400 w 406400"/>
              <a:gd name="connsiteY0" fmla="*/ 0 h 1041400"/>
              <a:gd name="connsiteX1" fmla="*/ 66675 w 406400"/>
              <a:gd name="connsiteY1" fmla="*/ 406400 h 1041400"/>
              <a:gd name="connsiteX2" fmla="*/ 0 w 406400"/>
              <a:gd name="connsiteY2" fmla="*/ 854075 h 1041400"/>
              <a:gd name="connsiteX3" fmla="*/ 50800 w 406400"/>
              <a:gd name="connsiteY3" fmla="*/ 987425 h 1041400"/>
              <a:gd name="connsiteX4" fmla="*/ 180975 w 406400"/>
              <a:gd name="connsiteY4" fmla="*/ 1041400 h 1041400"/>
              <a:gd name="connsiteX5" fmla="*/ 403225 w 406400"/>
              <a:gd name="connsiteY5" fmla="*/ 1035050 h 1041400"/>
              <a:gd name="connsiteX6" fmla="*/ 406400 w 406400"/>
              <a:gd name="connsiteY6" fmla="*/ 0 h 1041400"/>
              <a:gd name="connsiteX0" fmla="*/ 406400 w 406400"/>
              <a:gd name="connsiteY0" fmla="*/ 0 h 1041400"/>
              <a:gd name="connsiteX1" fmla="*/ 66675 w 406400"/>
              <a:gd name="connsiteY1" fmla="*/ 406400 h 1041400"/>
              <a:gd name="connsiteX2" fmla="*/ 0 w 406400"/>
              <a:gd name="connsiteY2" fmla="*/ 854075 h 1041400"/>
              <a:gd name="connsiteX3" fmla="*/ 50800 w 406400"/>
              <a:gd name="connsiteY3" fmla="*/ 987425 h 1041400"/>
              <a:gd name="connsiteX4" fmla="*/ 180975 w 406400"/>
              <a:gd name="connsiteY4" fmla="*/ 1041400 h 1041400"/>
              <a:gd name="connsiteX5" fmla="*/ 403225 w 406400"/>
              <a:gd name="connsiteY5" fmla="*/ 1035050 h 1041400"/>
              <a:gd name="connsiteX6" fmla="*/ 406400 w 406400"/>
              <a:gd name="connsiteY6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400" h="1041400">
                <a:moveTo>
                  <a:pt x="406400" y="0"/>
                </a:moveTo>
                <a:lnTo>
                  <a:pt x="66675" y="406400"/>
                </a:lnTo>
                <a:lnTo>
                  <a:pt x="0" y="854075"/>
                </a:lnTo>
                <a:cubicBezTo>
                  <a:pt x="16933" y="898525"/>
                  <a:pt x="2911" y="926306"/>
                  <a:pt x="50800" y="987425"/>
                </a:cubicBezTo>
                <a:cubicBezTo>
                  <a:pt x="91811" y="1026849"/>
                  <a:pt x="137583" y="1023408"/>
                  <a:pt x="180975" y="1041400"/>
                </a:cubicBezTo>
                <a:lnTo>
                  <a:pt x="403225" y="1035050"/>
                </a:lnTo>
                <a:cubicBezTo>
                  <a:pt x="404283" y="690033"/>
                  <a:pt x="405342" y="345017"/>
                  <a:pt x="406400" y="0"/>
                </a:cubicBezTo>
                <a:close/>
              </a:path>
            </a:pathLst>
          </a:custGeom>
          <a:solidFill>
            <a:srgbClr val="EFEFEF"/>
          </a:solidFill>
          <a:ln w="3382" cap="flat">
            <a:solidFill>
              <a:srgbClr val="898989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D604ACA0-14EA-A0EC-F406-DE908A6EB425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Ⅰ.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키오스크 재원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21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DB233-6C83-76FE-2306-1E9455D6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453F35-95F8-A733-1B7C-FB3869C0C6AE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422F4-3C1B-2DC5-FCD8-BF9B9A86CA95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대기 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2E4E88-0AE1-3223-AF2A-FF6CBE4698DF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1957EED-67AE-3756-064E-5C31D58FB767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FD9231E-9301-99FC-EB1C-45620A3C226F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FE37377-C24B-83C6-9188-B8A18054A7FC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83641D-2A6F-F9A4-F0B1-54E4006CC011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B38B1FEC-2BE3-11EF-C655-73460BA4E179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0726B4B7-F7CB-88F8-02AA-B6EDF2069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38817"/>
              </p:ext>
            </p:extLst>
          </p:nvPr>
        </p:nvGraphicFramePr>
        <p:xfrm>
          <a:off x="4347882" y="1561350"/>
          <a:ext cx="5342965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25229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4136418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시작 및 대기화면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 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이미지 정보만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음성정보 </a:t>
                      </a:r>
                      <a:r>
                        <a:rPr lang="ko-KR" altLang="en-US" sz="1000" dirty="0" err="1"/>
                        <a:t>수어정보</a:t>
                      </a:r>
                      <a:r>
                        <a:rPr lang="ko-KR" altLang="en-US" sz="1000" dirty="0"/>
                        <a:t> 미적용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디자인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 err="1"/>
                        <a:t>퍼블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이미지 최대한 크게 사이즈 늘리기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- </a:t>
                      </a:r>
                      <a:r>
                        <a:rPr lang="ko-KR" altLang="en-US" sz="1000" dirty="0"/>
                        <a:t> 업로드 사진 사이즈 정의 필요</a:t>
                      </a:r>
                      <a:r>
                        <a:rPr lang="en-US" altLang="ko-KR" sz="1000" dirty="0"/>
                        <a:t>, ??? * ???)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기능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01)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대표이미지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선택표출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기능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02)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여러장의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이미지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보유시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전체 이미지 자동 변경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가로세로 적용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기능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03)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화면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</a:rPr>
                        <a:t>터치시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메뉴화면 이동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23AAFCD-C9D5-9FBC-CAC8-1CECB6DCA199}"/>
              </a:ext>
            </a:extLst>
          </p:cNvPr>
          <p:cNvSpPr/>
          <p:nvPr/>
        </p:nvSpPr>
        <p:spPr>
          <a:xfrm>
            <a:off x="9012984" y="4841221"/>
            <a:ext cx="677863" cy="371475"/>
          </a:xfrm>
          <a:prstGeom prst="roundRect">
            <a:avLst>
              <a:gd name="adj" fmla="val 22585"/>
            </a:avLst>
          </a:prstGeom>
          <a:solidFill>
            <a:schemeClr val="bg1"/>
          </a:solidFill>
          <a:ln>
            <a:solidFill>
              <a:srgbClr val="016E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pPr algn="ctr" fontAlgn="base" latinLnBrk="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관리자단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B0D0FE-508A-285A-5C74-678B5F58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" b="30"/>
          <a:stretch>
            <a:fillRect/>
          </a:stretch>
        </p:blipFill>
        <p:spPr>
          <a:xfrm>
            <a:off x="920750" y="1561349"/>
            <a:ext cx="2657475" cy="472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7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5E610-08C4-8AA3-884F-C79B39F6D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0B33DB5-FC88-8005-049B-00C6903E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8" y="1561350"/>
            <a:ext cx="2562234" cy="45550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FF60C4D-EEF7-788D-5341-1057F9A7B1B3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C168F-5DED-2570-ECA0-7A0AA43D8032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화면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CA30F2-BFEE-4B07-3EF7-462DC5101836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FFBF4DB-6CB9-A6EC-E1D2-E25EEECA4C7C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BB63014-B528-0402-CC79-93BDA599F359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2B2B4A0-22EA-FB69-2A54-99865D4BDC12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7F352D-A6A7-F068-FED8-E4777B0D391D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EA01C5F3-72B5-B175-508F-2DF5256B0A94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194F9301-1C72-D458-A67A-29DF678AA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50085"/>
              </p:ext>
            </p:extLst>
          </p:nvPr>
        </p:nvGraphicFramePr>
        <p:xfrm>
          <a:off x="4953000" y="1561350"/>
          <a:ext cx="4605339" cy="41252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메인화면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슬로건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“</a:t>
                      </a:r>
                      <a:r>
                        <a:rPr lang="ko-KR" altLang="en-US" sz="1000" dirty="0"/>
                        <a:t>배움과 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자연이 함께하는 산림교육센터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용인산림교육센터의 방문을 환영합니다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시설안내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층별안내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교육프로그램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센터소개</a:t>
                      </a:r>
                      <a:br>
                        <a:rPr lang="en-US" altLang="ko-KR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메뉴로 이동 기능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(4)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수어어정보</a:t>
                      </a:r>
                      <a:r>
                        <a:rPr lang="en-US" altLang="ko-KR" sz="1000" dirty="0"/>
                        <a:t>]</a:t>
                      </a:r>
                      <a:r>
                        <a:rPr lang="ko-KR" altLang="en-US" sz="1000" dirty="0"/>
                        <a:t>아바타는 화면의 제공정보를 </a:t>
                      </a:r>
                      <a:r>
                        <a:rPr lang="ko-KR" altLang="en-US" sz="1000" dirty="0" err="1"/>
                        <a:t>수어로</a:t>
                      </a:r>
                      <a:r>
                        <a:rPr lang="ko-KR" altLang="en-US" sz="1000" dirty="0"/>
                        <a:t>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아바타에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수어정보</a:t>
                      </a:r>
                      <a:r>
                        <a:rPr lang="ko-KR" altLang="en-US" sz="1000" dirty="0"/>
                        <a:t>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D81C520-D992-EE43-C780-EF579E8F6589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125">
            <a:extLst>
              <a:ext uri="{FF2B5EF4-FFF2-40B4-BE49-F238E27FC236}">
                <a16:creationId xmlns:a16="http://schemas.microsoft.com/office/drawing/2014/main" id="{568A7915-2F46-8861-A92C-A751FFF2780E}"/>
              </a:ext>
            </a:extLst>
          </p:cNvPr>
          <p:cNvSpPr/>
          <p:nvPr/>
        </p:nvSpPr>
        <p:spPr>
          <a:xfrm>
            <a:off x="384810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205E2-377C-53A3-E295-140F28C5E58D}"/>
              </a:ext>
            </a:extLst>
          </p:cNvPr>
          <p:cNvSpPr txBox="1"/>
          <p:nvPr/>
        </p:nvSpPr>
        <p:spPr>
          <a:xfrm>
            <a:off x="928573" y="2219265"/>
            <a:ext cx="1855902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b="1" dirty="0">
                <a:solidFill>
                  <a:srgbClr val="FF0000"/>
                </a:solidFill>
              </a:rPr>
              <a:t>“</a:t>
            </a:r>
            <a:r>
              <a:rPr lang="ko-KR" altLang="en-US" sz="700" b="1" dirty="0">
                <a:solidFill>
                  <a:srgbClr val="FF0000"/>
                </a:solidFill>
              </a:rPr>
              <a:t>배움과 쉼</a:t>
            </a:r>
            <a:r>
              <a:rPr lang="en-US" altLang="ko-KR" sz="700" b="1" dirty="0">
                <a:solidFill>
                  <a:srgbClr val="FF0000"/>
                </a:solidFill>
              </a:rPr>
              <a:t>, </a:t>
            </a:r>
            <a:r>
              <a:rPr lang="ko-KR" altLang="en-US" sz="700" b="1" dirty="0">
                <a:solidFill>
                  <a:srgbClr val="FF0000"/>
                </a:solidFill>
              </a:rPr>
              <a:t>자연이 함께하는 산림교육센터</a:t>
            </a:r>
            <a:r>
              <a:rPr lang="en-US" altLang="ko-KR" sz="700" b="1" dirty="0">
                <a:solidFill>
                  <a:srgbClr val="FF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56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2380A-7E92-4CBF-8029-4E8A8E721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BCDE812-AAA4-A46C-BDF4-84C2EC92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0"/>
            <a:ext cx="2562233" cy="45550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F2D345-0728-258A-010B-4E7EF6D88C80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1E667-28DC-8CF0-6209-7AF3D39BD230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9AD082-6AA4-CA01-19C0-AC4DEEBFEDE1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CC7A90D-ED6D-1433-EA8D-F7271DBA7E98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801F2A5-FEA1-64C6-16BE-1E54FDA8E104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B6BCBFA-AD3F-E8F8-80F5-1818EF20E77E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BB53F3-8B60-C5DF-B259-3539CF492D52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B73B2B3A-BEEB-C53F-2214-59DB88D626DB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CD76EFCE-9542-C9E3-42CC-2F0F06EA3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800073"/>
              </p:ext>
            </p:extLst>
          </p:nvPr>
        </p:nvGraphicFramePr>
        <p:xfrm>
          <a:off x="4953000" y="1561350"/>
          <a:ext cx="4605339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시설안내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숙박동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 시설 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음성정보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DE3E0952-EA54-0C79-DA9F-580E05932A9F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FAD6F3C2-3739-EB89-2FE7-3FD6855AF8CD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2FC4E6-0CCA-2B08-5DAC-16F18AEBA6A0}"/>
              </a:ext>
            </a:extLst>
          </p:cNvPr>
          <p:cNvSpPr/>
          <p:nvPr/>
        </p:nvSpPr>
        <p:spPr>
          <a:xfrm>
            <a:off x="2730280" y="1850231"/>
            <a:ext cx="322483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40A94D6-1EAB-291C-65F7-35170BB1DC3C}"/>
              </a:ext>
            </a:extLst>
          </p:cNvPr>
          <p:cNvSpPr/>
          <p:nvPr/>
        </p:nvSpPr>
        <p:spPr>
          <a:xfrm>
            <a:off x="1285875" y="2107406"/>
            <a:ext cx="1724025" cy="15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987024C-94CB-1C87-C0C4-1362708BF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22" y="2163185"/>
            <a:ext cx="2107347" cy="11700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0576A5-8BE4-9D00-5DD9-D45E62267205}"/>
              </a:ext>
            </a:extLst>
          </p:cNvPr>
          <p:cNvSpPr txBox="1"/>
          <p:nvPr/>
        </p:nvSpPr>
        <p:spPr>
          <a:xfrm>
            <a:off x="1171731" y="3389049"/>
            <a:ext cx="2059128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ko-KR" altLang="en-US" sz="70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면적 </a:t>
            </a:r>
            <a:r>
              <a:rPr lang="en-US" altLang="ko-KR" sz="70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- 256㎡ 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ko-KR" altLang="en-US" sz="70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수용인원 </a:t>
            </a:r>
            <a:r>
              <a:rPr lang="en-US" altLang="ko-KR" sz="70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- 130</a:t>
            </a:r>
            <a:r>
              <a:rPr lang="ko-KR" altLang="en-US" sz="70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명</a:t>
            </a:r>
            <a:endParaRPr lang="en-US" altLang="ko-KR" sz="70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ko-KR" altLang="en-US" sz="700" dirty="0"/>
              <a:t>주요시설 </a:t>
            </a:r>
            <a:r>
              <a:rPr lang="en-US" altLang="ko-KR" sz="700" dirty="0"/>
              <a:t>– </a:t>
            </a:r>
            <a:r>
              <a:rPr lang="ko-KR" altLang="en-US" sz="700" dirty="0"/>
              <a:t>대강당 </a:t>
            </a:r>
            <a:r>
              <a:rPr lang="en-US" altLang="ko-KR" sz="700" dirty="0"/>
              <a:t>/ </a:t>
            </a:r>
            <a:r>
              <a:rPr lang="ko-KR" altLang="en-US" sz="700" dirty="0"/>
              <a:t>양호실</a:t>
            </a:r>
          </a:p>
        </p:txBody>
      </p:sp>
    </p:spTree>
    <p:extLst>
      <p:ext uri="{BB962C8B-B14F-4D97-AF65-F5344CB8AC3E}">
        <p14:creationId xmlns:p14="http://schemas.microsoft.com/office/powerpoint/2010/main" val="173736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DCB1D-F97A-234E-3370-3BDF9995A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AAB2DF8-4541-9CEA-9064-81421ADC5C04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4339B-30D9-6865-8BDD-1D03D32C9458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91A17394-6248-18FA-1B38-0D59C424884B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A2DD6-39E1-2FEA-1191-531DF6440E98}"/>
              </a:ext>
            </a:extLst>
          </p:cNvPr>
          <p:cNvSpPr txBox="1"/>
          <p:nvPr/>
        </p:nvSpPr>
        <p:spPr>
          <a:xfrm>
            <a:off x="1163654" y="1360545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교육관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A3240-8C8E-E111-2E09-B832B6AEE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658339"/>
            <a:ext cx="2495046" cy="1385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432977-6C6F-F79C-7486-1EC62435FF9D}"/>
              </a:ext>
            </a:extLst>
          </p:cNvPr>
          <p:cNvSpPr txBox="1"/>
          <p:nvPr/>
        </p:nvSpPr>
        <p:spPr>
          <a:xfrm>
            <a:off x="920750" y="3123979"/>
            <a:ext cx="249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면적 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- 256㎡ </a:t>
            </a:r>
          </a:p>
          <a:p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수용인원 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- 130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명</a:t>
            </a:r>
            <a:endParaRPr lang="en-US" altLang="ko-KR" sz="1200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r>
              <a:rPr lang="ko-KR" altLang="en-US" sz="1200" dirty="0"/>
              <a:t>주요시설 </a:t>
            </a:r>
            <a:r>
              <a:rPr lang="en-US" altLang="ko-KR" sz="1200" dirty="0"/>
              <a:t>– </a:t>
            </a:r>
            <a:r>
              <a:rPr lang="ko-KR" altLang="en-US" sz="1200" dirty="0"/>
              <a:t>대강당 </a:t>
            </a:r>
            <a:r>
              <a:rPr lang="en-US" altLang="ko-KR" sz="1200" dirty="0"/>
              <a:t>/ </a:t>
            </a:r>
            <a:r>
              <a:rPr lang="ko-KR" altLang="en-US" sz="1200" dirty="0"/>
              <a:t>양호실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87EE8-911E-884C-F3E1-3A53045E1103}"/>
              </a:ext>
            </a:extLst>
          </p:cNvPr>
          <p:cNvSpPr txBox="1"/>
          <p:nvPr/>
        </p:nvSpPr>
        <p:spPr>
          <a:xfrm>
            <a:off x="3921548" y="1360545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교육관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층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8EE90A7-08A6-05F4-2E0C-ABF88778B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45" y="1658339"/>
            <a:ext cx="2046652" cy="13722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E74971-A595-2D21-703D-366C5453B71E}"/>
              </a:ext>
            </a:extLst>
          </p:cNvPr>
          <p:cNvSpPr txBox="1"/>
          <p:nvPr/>
        </p:nvSpPr>
        <p:spPr>
          <a:xfrm>
            <a:off x="3703329" y="3095660"/>
            <a:ext cx="2693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면적 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- 91㎡ </a:t>
            </a:r>
          </a:p>
          <a:p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수용인원 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- 63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명</a:t>
            </a:r>
            <a:endParaRPr lang="en-US" altLang="ko-KR" sz="1200" b="0" i="0" dirty="0">
              <a:solidFill>
                <a:srgbClr val="444444"/>
              </a:solidFill>
              <a:effectLst/>
              <a:latin typeface="Noto Sans" panose="020B0502040504020204" pitchFamily="34" charset="0"/>
            </a:endParaRPr>
          </a:p>
          <a:p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주요시설 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– </a:t>
            </a:r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강의실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/</a:t>
            </a:r>
            <a:r>
              <a:rPr lang="ko-KR" altLang="en-US" sz="1200" dirty="0" err="1">
                <a:solidFill>
                  <a:srgbClr val="444444"/>
                </a:solidFill>
                <a:latin typeface="Noto Sans" panose="020B0502040504020204" pitchFamily="34" charset="0"/>
              </a:rPr>
              <a:t>체험실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/</a:t>
            </a:r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도서실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316D2-112D-7CED-2291-C3CE286DEF0B}"/>
              </a:ext>
            </a:extLst>
          </p:cNvPr>
          <p:cNvSpPr txBox="1"/>
          <p:nvPr/>
        </p:nvSpPr>
        <p:spPr>
          <a:xfrm>
            <a:off x="6386050" y="1360545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교육관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E45D7F-F4ED-DEA0-5FAB-A6E8F0AA8CF0}"/>
              </a:ext>
            </a:extLst>
          </p:cNvPr>
          <p:cNvSpPr txBox="1"/>
          <p:nvPr/>
        </p:nvSpPr>
        <p:spPr>
          <a:xfrm>
            <a:off x="6167831" y="3095660"/>
            <a:ext cx="26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면적 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- 60㎡ </a:t>
            </a:r>
          </a:p>
          <a:p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시설구분 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– </a:t>
            </a:r>
            <a:r>
              <a:rPr lang="ko-KR" altLang="en-US" sz="1200" b="0" i="0" dirty="0" err="1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숙박실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(301~313</a:t>
            </a:r>
            <a:r>
              <a:rPr lang="ko-KR" altLang="en-US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호</a:t>
            </a:r>
            <a:r>
              <a:rPr lang="en-US" altLang="ko-KR" sz="1200" b="0" i="0" dirty="0">
                <a:solidFill>
                  <a:srgbClr val="444444"/>
                </a:solidFill>
                <a:effectLst/>
                <a:latin typeface="Noto Sans" panose="020B0502040504020204" pitchFamily="34" charset="0"/>
              </a:rPr>
              <a:t>)</a:t>
            </a:r>
          </a:p>
          <a:p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주요시설 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– 2</a:t>
            </a:r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인실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(5</a:t>
            </a:r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실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) / 5</a:t>
            </a:r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인실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(7</a:t>
            </a:r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실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)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EA12BC-3F6B-B58E-90DF-48FDA80DC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46" y="1658340"/>
            <a:ext cx="1855977" cy="13722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99CEC8-0E3A-0B8E-445E-D165B15004BC}"/>
              </a:ext>
            </a:extLst>
          </p:cNvPr>
          <p:cNvSpPr txBox="1"/>
          <p:nvPr/>
        </p:nvSpPr>
        <p:spPr>
          <a:xfrm>
            <a:off x="1163892" y="385054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숙박동</a:t>
            </a:r>
            <a:endParaRPr lang="ko-KR" altLang="en-US" sz="16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29CDB2E-7CB3-BF5C-AD7E-D11A2D80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4175526"/>
            <a:ext cx="2495046" cy="13853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EBC594-7B21-9DFF-A067-5818D09C573B}"/>
              </a:ext>
            </a:extLst>
          </p:cNvPr>
          <p:cNvSpPr txBox="1"/>
          <p:nvPr/>
        </p:nvSpPr>
        <p:spPr>
          <a:xfrm>
            <a:off x="920750" y="5641166"/>
            <a:ext cx="266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면적 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- 87㎡ </a:t>
            </a:r>
          </a:p>
          <a:p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시설구분 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– </a:t>
            </a:r>
            <a:r>
              <a:rPr lang="ko-KR" altLang="en-US" sz="1200" dirty="0" err="1">
                <a:solidFill>
                  <a:srgbClr val="444444"/>
                </a:solidFill>
                <a:latin typeface="Noto Sans" panose="020B0502040504020204" pitchFamily="34" charset="0"/>
              </a:rPr>
              <a:t>숙박동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(</a:t>
            </a:r>
            <a:r>
              <a:rPr lang="en-US" altLang="ko-KR" sz="1200" dirty="0"/>
              <a:t>101,102,201,202</a:t>
            </a:r>
            <a:r>
              <a:rPr lang="ko-KR" altLang="en-US" sz="1200" dirty="0"/>
              <a:t>호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)</a:t>
            </a:r>
          </a:p>
          <a:p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주요시설 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– 12</a:t>
            </a:r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인실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(4</a:t>
            </a:r>
            <a:r>
              <a:rPr lang="ko-KR" altLang="en-US" sz="1200" dirty="0">
                <a:solidFill>
                  <a:srgbClr val="444444"/>
                </a:solidFill>
                <a:latin typeface="Noto Sans" panose="020B0502040504020204" pitchFamily="34" charset="0"/>
              </a:rPr>
              <a:t>실</a:t>
            </a:r>
            <a:r>
              <a:rPr lang="en-US" altLang="ko-KR" sz="1200" dirty="0">
                <a:solidFill>
                  <a:srgbClr val="444444"/>
                </a:solidFill>
                <a:latin typeface="Noto Sans" panose="020B0502040504020204" pitchFamily="34" charset="0"/>
              </a:rPr>
              <a:t>)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4E7017-B894-F1AD-58D9-AB846E1B8B5F}"/>
              </a:ext>
            </a:extLst>
          </p:cNvPr>
          <p:cNvSpPr txBox="1"/>
          <p:nvPr/>
        </p:nvSpPr>
        <p:spPr>
          <a:xfrm>
            <a:off x="3921787" y="385054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나눔숲복지센터</a:t>
            </a:r>
            <a:endParaRPr lang="ko-KR" alt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47631B-2BC1-BD38-65D4-3EBC55B91056}"/>
              </a:ext>
            </a:extLst>
          </p:cNvPr>
          <p:cNvSpPr txBox="1"/>
          <p:nvPr/>
        </p:nvSpPr>
        <p:spPr>
          <a:xfrm>
            <a:off x="3703329" y="5612847"/>
            <a:ext cx="3119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면적 </a:t>
            </a:r>
            <a:r>
              <a:rPr lang="en-US" altLang="ko-KR" sz="1200" dirty="0"/>
              <a:t>- 180㎡ (</a:t>
            </a:r>
            <a:r>
              <a:rPr lang="ko-KR" altLang="en-US" sz="1200" dirty="0"/>
              <a:t>주차장 </a:t>
            </a:r>
            <a:r>
              <a:rPr lang="en-US" altLang="ko-KR" sz="1200" dirty="0"/>
              <a:t>29</a:t>
            </a:r>
            <a:r>
              <a:rPr lang="ko-KR" altLang="en-US" sz="1200" dirty="0"/>
              <a:t>대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운영 </a:t>
            </a:r>
            <a:r>
              <a:rPr lang="en-US" altLang="ko-KR" sz="1200" dirty="0"/>
              <a:t>- </a:t>
            </a:r>
            <a:r>
              <a:rPr lang="ko-KR" altLang="en-US" sz="1200" dirty="0"/>
              <a:t>실내 산림교육센터프로그램 진행</a:t>
            </a: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F21E2902-8FC5-B647-DB02-B980B4A75C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77462" y="3736484"/>
            <a:ext cx="202115" cy="20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b="1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BB040F1F-7AA2-5F04-8024-50359F42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006" y="4175526"/>
            <a:ext cx="1916428" cy="143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41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2F56A-4F39-CB40-B678-CD170AD9C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83A92F2-D59A-D19E-8777-5E2C2BEF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2018" y="1561351"/>
            <a:ext cx="2562233" cy="4555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422E51-32DE-ABC9-BAC7-85AD524FFA44}"/>
              </a:ext>
            </a:extLst>
          </p:cNvPr>
          <p:cNvSpPr/>
          <p:nvPr/>
        </p:nvSpPr>
        <p:spPr>
          <a:xfrm>
            <a:off x="799470" y="874045"/>
            <a:ext cx="8611230" cy="203612"/>
          </a:xfrm>
          <a:prstGeom prst="roundRect">
            <a:avLst>
              <a:gd name="adj" fmla="val 50000"/>
            </a:avLst>
          </a:prstGeom>
          <a:pattFill prst="ltVert">
            <a:fgClr>
              <a:srgbClr val="01A89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5B7A7-9AD9-A37B-7E46-5495BD6A46F7}"/>
              </a:ext>
            </a:extLst>
          </p:cNvPr>
          <p:cNvSpPr txBox="1"/>
          <p:nvPr/>
        </p:nvSpPr>
        <p:spPr>
          <a:xfrm>
            <a:off x="3409875" y="741568"/>
            <a:ext cx="3390420" cy="486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층별 안내 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</a:t>
            </a:r>
            <a:r>
              <a:rPr lang="en-US" altLang="ko-KR" sz="2000" dirty="0">
                <a:solidFill>
                  <a:srgbClr val="3A5D8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rgbClr val="3A5D8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8EC2E1-9DA0-A898-AFE7-6C173E08E880}"/>
              </a:ext>
            </a:extLst>
          </p:cNvPr>
          <p:cNvGrpSpPr/>
          <p:nvPr/>
        </p:nvGrpSpPr>
        <p:grpSpPr>
          <a:xfrm>
            <a:off x="736164" y="1210134"/>
            <a:ext cx="3759636" cy="203612"/>
            <a:chOff x="603848" y="1661790"/>
            <a:chExt cx="3759636" cy="20361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F62F229-1389-EC19-84E0-9ACD6169E2FE}"/>
                </a:ext>
              </a:extLst>
            </p:cNvPr>
            <p:cNvGrpSpPr/>
            <p:nvPr/>
          </p:nvGrpSpPr>
          <p:grpSpPr>
            <a:xfrm>
              <a:off x="603848" y="1676917"/>
              <a:ext cx="173359" cy="173359"/>
              <a:chOff x="1499198" y="1592752"/>
              <a:chExt cx="284672" cy="28467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A2568E3-B66B-F665-BC68-4B887A1CA595}"/>
                  </a:ext>
                </a:extLst>
              </p:cNvPr>
              <p:cNvSpPr/>
              <p:nvPr/>
            </p:nvSpPr>
            <p:spPr>
              <a:xfrm>
                <a:off x="1499198" y="1592752"/>
                <a:ext cx="284672" cy="2846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165B9F"/>
                  </a:gs>
                  <a:gs pos="50000">
                    <a:srgbClr val="01A89E"/>
                  </a:gs>
                  <a:gs pos="0">
                    <a:srgbClr val="01A89E"/>
                  </a:gs>
                  <a:gs pos="100000">
                    <a:srgbClr val="165B9F"/>
                  </a:gs>
                </a:gsLst>
                <a:lin ang="2700000" scaled="1"/>
                <a:tileRect/>
              </a:gra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48C7034-A7D0-26AD-7A2A-973D56EA839F}"/>
                  </a:ext>
                </a:extLst>
              </p:cNvPr>
              <p:cNvSpPr/>
              <p:nvPr/>
            </p:nvSpPr>
            <p:spPr>
              <a:xfrm>
                <a:off x="1589904" y="1683460"/>
                <a:ext cx="103262" cy="103258"/>
              </a:xfrm>
              <a:prstGeom prst="ellipse">
                <a:avLst/>
              </a:prstGeom>
              <a:solidFill>
                <a:schemeClr val="bg1"/>
              </a:solidFill>
              <a:ln w="730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FF4DE3-FF13-F95A-9DEC-AFB4C40603CB}"/>
                </a:ext>
              </a:extLst>
            </p:cNvPr>
            <p:cNvSpPr txBox="1"/>
            <p:nvPr/>
          </p:nvSpPr>
          <p:spPr>
            <a:xfrm>
              <a:off x="832445" y="1661790"/>
              <a:ext cx="3531039" cy="20361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atinLnBrk="1"/>
              <a:r>
                <a:rPr lang="en-US" altLang="ko-KR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[55inch] </a:t>
              </a:r>
              <a:r>
                <a:rPr lang="ko-KR" altLang="en-US" sz="1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누리뷰</a:t>
              </a: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BE9D9339-95C4-433E-436E-C27725E72992}"/>
              </a:ext>
            </a:extLst>
          </p:cNvPr>
          <p:cNvSpPr txBox="1">
            <a:spLocks/>
          </p:cNvSpPr>
          <p:nvPr/>
        </p:nvSpPr>
        <p:spPr>
          <a:xfrm>
            <a:off x="411166" y="132969"/>
            <a:ext cx="5821522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Aft>
                <a:spcPct val="0"/>
              </a:spcAft>
              <a:buClr>
                <a:srgbClr val="00549E"/>
              </a:buClr>
              <a:defRPr/>
            </a:pPr>
            <a:r>
              <a:rPr lang="en-US" altLang="ko-KR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Ⅱ. </a:t>
            </a:r>
            <a:r>
              <a:rPr lang="ko-KR" altLang="en-US" sz="2400" dirty="0">
                <a:ln>
                  <a:solidFill>
                    <a:srgbClr val="5F5F5F">
                      <a:alpha val="0"/>
                    </a:srgbClr>
                  </a:solidFill>
                </a:ln>
                <a:solidFill>
                  <a:srgbClr val="00184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ExtraBold" panose="02000903000000020004" pitchFamily="2" charset="-127"/>
              </a:rPr>
              <a:t>용인산림교육센터 화면 구성안</a:t>
            </a:r>
            <a:endParaRPr lang="ko-KR" altLang="en-US" sz="2400" dirty="0">
              <a:ln>
                <a:solidFill>
                  <a:srgbClr val="5F5F5F">
                    <a:alpha val="0"/>
                  </a:srgbClr>
                </a:solidFill>
              </a:ln>
              <a:solidFill>
                <a:srgbClr val="182E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ExtraBold" panose="02000903000000020004" pitchFamily="2" charset="-127"/>
            </a:endParaRPr>
          </a:p>
        </p:txBody>
      </p:sp>
      <p:graphicFrame>
        <p:nvGraphicFramePr>
          <p:cNvPr id="16" name="표 5153">
            <a:extLst>
              <a:ext uri="{FF2B5EF4-FFF2-40B4-BE49-F238E27FC236}">
                <a16:creationId xmlns:a16="http://schemas.microsoft.com/office/drawing/2014/main" id="{72165C4C-4CDF-5C75-F536-745E98DA6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776947"/>
              </p:ext>
            </p:extLst>
          </p:nvPr>
        </p:nvGraphicFramePr>
        <p:xfrm>
          <a:off x="4953000" y="1561350"/>
          <a:ext cx="4605339" cy="383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60">
                  <a:extLst>
                    <a:ext uri="{9D8B030D-6E8A-4147-A177-3AD203B41FA5}">
                      <a16:colId xmlns:a16="http://schemas.microsoft.com/office/drawing/2014/main" val="467072601"/>
                    </a:ext>
                  </a:extLst>
                </a:gridCol>
                <a:gridCol w="3403243">
                  <a:extLst>
                    <a:ext uri="{9D8B030D-6E8A-4147-A177-3AD203B41FA5}">
                      <a16:colId xmlns:a16="http://schemas.microsoft.com/office/drawing/2014/main" val="217403394"/>
                    </a:ext>
                  </a:extLst>
                </a:gridCol>
                <a:gridCol w="760136">
                  <a:extLst>
                    <a:ext uri="{9D8B030D-6E8A-4147-A177-3AD203B41FA5}">
                      <a16:colId xmlns:a16="http://schemas.microsoft.com/office/drawing/2014/main" val="27900111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 설명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69475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층별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 화면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78588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기능구성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교육관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3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개층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2359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제공범위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음성정보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정보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안내기능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03883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#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710070"/>
                  </a:ext>
                </a:extLst>
              </a:tr>
              <a:tr h="7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기능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제어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/>
                        <a:t>음성  제어기능 제공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낮은화면</a:t>
                      </a:r>
                      <a:r>
                        <a:rPr lang="ko-KR" altLang="en-US" sz="1000" dirty="0"/>
                        <a:t> 기능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낮은제공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베너</a:t>
                      </a:r>
                      <a:r>
                        <a:rPr lang="ko-KR" altLang="en-US" sz="1000" dirty="0"/>
                        <a:t> 이미지 롤링 </a:t>
                      </a:r>
                      <a:r>
                        <a:rPr lang="en-US" altLang="ko-KR" sz="1000" dirty="0"/>
                        <a:t>or </a:t>
                      </a:r>
                      <a:r>
                        <a:rPr lang="ko-KR" altLang="en-US" sz="1000" dirty="0"/>
                        <a:t>페이드인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아웃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전환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/>
                        <a:t>홈으로</a:t>
                      </a:r>
                      <a:r>
                        <a:rPr lang="en-US" altLang="ko-KR" sz="1000" dirty="0"/>
                        <a:t>] </a:t>
                      </a:r>
                      <a:r>
                        <a:rPr lang="ko-KR" altLang="en-US" sz="1000" dirty="0" err="1"/>
                        <a:t>메인화면이동</a:t>
                      </a:r>
                      <a:r>
                        <a:rPr lang="ko-KR" altLang="en-US" sz="1000" dirty="0"/>
                        <a:t> 버튼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16601"/>
                  </a:ext>
                </a:extLst>
              </a:tr>
            </a:tbl>
          </a:graphicData>
        </a:graphic>
      </p:graphicFrame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4742E3B1-15C9-E666-5EC7-C7279DFFC8A0}"/>
              </a:ext>
            </a:extLst>
          </p:cNvPr>
          <p:cNvSpPr/>
          <p:nvPr/>
        </p:nvSpPr>
        <p:spPr>
          <a:xfrm rot="5400000">
            <a:off x="2630206" y="5123967"/>
            <a:ext cx="2108949" cy="212535"/>
          </a:xfrm>
          <a:custGeom>
            <a:avLst/>
            <a:gdLst>
              <a:gd name="connsiteX0" fmla="*/ 0 w 1068182"/>
              <a:gd name="connsiteY0" fmla="*/ 429680 h 429680"/>
              <a:gd name="connsiteX1" fmla="*/ 534091 w 1068182"/>
              <a:gd name="connsiteY1" fmla="*/ 0 h 429680"/>
              <a:gd name="connsiteX2" fmla="*/ 1068182 w 1068182"/>
              <a:gd name="connsiteY2" fmla="*/ 429680 h 429680"/>
              <a:gd name="connsiteX3" fmla="*/ 0 w 1068182"/>
              <a:gd name="connsiteY3" fmla="*/ 429680 h 429680"/>
              <a:gd name="connsiteX0" fmla="*/ 0 w 1280907"/>
              <a:gd name="connsiteY0" fmla="*/ 429680 h 429680"/>
              <a:gd name="connsiteX1" fmla="*/ 746816 w 1280907"/>
              <a:gd name="connsiteY1" fmla="*/ 0 h 429680"/>
              <a:gd name="connsiteX2" fmla="*/ 1280907 w 1280907"/>
              <a:gd name="connsiteY2" fmla="*/ 429680 h 429680"/>
              <a:gd name="connsiteX3" fmla="*/ 0 w 1280907"/>
              <a:gd name="connsiteY3" fmla="*/ 429680 h 429680"/>
              <a:gd name="connsiteX0" fmla="*/ 0 w 1449185"/>
              <a:gd name="connsiteY0" fmla="*/ 429680 h 429680"/>
              <a:gd name="connsiteX1" fmla="*/ 746816 w 1449185"/>
              <a:gd name="connsiteY1" fmla="*/ 0 h 429680"/>
              <a:gd name="connsiteX2" fmla="*/ 1449185 w 1449185"/>
              <a:gd name="connsiteY2" fmla="*/ 429680 h 429680"/>
              <a:gd name="connsiteX3" fmla="*/ 0 w 1449185"/>
              <a:gd name="connsiteY3" fmla="*/ 429680 h 429680"/>
              <a:gd name="connsiteX0" fmla="*/ 0 w 1449185"/>
              <a:gd name="connsiteY0" fmla="*/ 429680 h 429680"/>
              <a:gd name="connsiteX1" fmla="*/ 679451 w 1449185"/>
              <a:gd name="connsiteY1" fmla="*/ 32995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429680 h 429680"/>
              <a:gd name="connsiteX1" fmla="*/ 355604 w 1449185"/>
              <a:gd name="connsiteY1" fmla="*/ 220320 h 429680"/>
              <a:gd name="connsiteX2" fmla="*/ 746816 w 1449185"/>
              <a:gd name="connsiteY2" fmla="*/ 0 h 429680"/>
              <a:gd name="connsiteX3" fmla="*/ 1449185 w 1449185"/>
              <a:gd name="connsiteY3" fmla="*/ 429680 h 429680"/>
              <a:gd name="connsiteX4" fmla="*/ 0 w 1449185"/>
              <a:gd name="connsiteY4" fmla="*/ 429680 h 429680"/>
              <a:gd name="connsiteX0" fmla="*/ 0 w 1449185"/>
              <a:gd name="connsiteY0" fmla="*/ 220130 h 220130"/>
              <a:gd name="connsiteX1" fmla="*/ 355604 w 1449185"/>
              <a:gd name="connsiteY1" fmla="*/ 10770 h 220130"/>
              <a:gd name="connsiteX2" fmla="*/ 873819 w 1449185"/>
              <a:gd name="connsiteY2" fmla="*/ 0 h 220130"/>
              <a:gd name="connsiteX3" fmla="*/ 1449185 w 1449185"/>
              <a:gd name="connsiteY3" fmla="*/ 220130 h 220130"/>
              <a:gd name="connsiteX4" fmla="*/ 0 w 1449185"/>
              <a:gd name="connsiteY4" fmla="*/ 220130 h 220130"/>
              <a:gd name="connsiteX0" fmla="*/ 0 w 1449185"/>
              <a:gd name="connsiteY0" fmla="*/ 213780 h 213780"/>
              <a:gd name="connsiteX1" fmla="*/ 355604 w 1449185"/>
              <a:gd name="connsiteY1" fmla="*/ 4420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3780 h 213780"/>
              <a:gd name="connsiteX1" fmla="*/ 568332 w 1449185"/>
              <a:gd name="connsiteY1" fmla="*/ 1245 h 213780"/>
              <a:gd name="connsiteX2" fmla="*/ 991297 w 1449185"/>
              <a:gd name="connsiteY2" fmla="*/ 0 h 213780"/>
              <a:gd name="connsiteX3" fmla="*/ 1449185 w 1449185"/>
              <a:gd name="connsiteY3" fmla="*/ 213780 h 213780"/>
              <a:gd name="connsiteX4" fmla="*/ 0 w 1449185"/>
              <a:gd name="connsiteY4" fmla="*/ 213780 h 213780"/>
              <a:gd name="connsiteX0" fmla="*/ 0 w 1449185"/>
              <a:gd name="connsiteY0" fmla="*/ 212535 h 212535"/>
              <a:gd name="connsiteX1" fmla="*/ 568332 w 1449185"/>
              <a:gd name="connsiteY1" fmla="*/ 0 h 212535"/>
              <a:gd name="connsiteX2" fmla="*/ 911925 w 1449185"/>
              <a:gd name="connsiteY2" fmla="*/ 1930 h 212535"/>
              <a:gd name="connsiteX3" fmla="*/ 1449185 w 1449185"/>
              <a:gd name="connsiteY3" fmla="*/ 212535 h 212535"/>
              <a:gd name="connsiteX4" fmla="*/ 0 w 1449185"/>
              <a:gd name="connsiteY4" fmla="*/ 212535 h 21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85" h="212535">
                <a:moveTo>
                  <a:pt x="0" y="212535"/>
                </a:moveTo>
                <a:lnTo>
                  <a:pt x="568332" y="0"/>
                </a:lnTo>
                <a:lnTo>
                  <a:pt x="911925" y="1930"/>
                </a:lnTo>
                <a:lnTo>
                  <a:pt x="1449185" y="212535"/>
                </a:lnTo>
                <a:lnTo>
                  <a:pt x="0" y="212535"/>
                </a:lnTo>
                <a:close/>
              </a:path>
            </a:pathLst>
          </a:custGeom>
          <a:gradFill>
            <a:gsLst>
              <a:gs pos="63000">
                <a:srgbClr val="FF0000">
                  <a:alpha val="10000"/>
                </a:srgbClr>
              </a:gs>
              <a:gs pos="100000">
                <a:schemeClr val="bg1">
                  <a:alpha val="0"/>
                </a:schemeClr>
              </a:gs>
              <a:gs pos="26000">
                <a:srgbClr val="FF0000">
                  <a:alpha val="4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125">
            <a:extLst>
              <a:ext uri="{FF2B5EF4-FFF2-40B4-BE49-F238E27FC236}">
                <a16:creationId xmlns:a16="http://schemas.microsoft.com/office/drawing/2014/main" id="{0692A796-4BDB-2CDC-CBF7-B2ED0C2CEDCC}"/>
              </a:ext>
            </a:extLst>
          </p:cNvPr>
          <p:cNvSpPr/>
          <p:nvPr/>
        </p:nvSpPr>
        <p:spPr>
          <a:xfrm>
            <a:off x="3885110" y="5035029"/>
            <a:ext cx="892366" cy="390409"/>
          </a:xfrm>
          <a:prstGeom prst="roundRect">
            <a:avLst>
              <a:gd name="adj" fmla="val 11258"/>
            </a:avLst>
          </a:prstGeom>
          <a:solidFill>
            <a:srgbClr val="FFA8A8"/>
          </a:solidFill>
          <a:ln w="12700">
            <a:noFill/>
            <a:prstDash val="soli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1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롤링</a:t>
            </a:r>
            <a:endParaRPr lang="en-US" altLang="ko-KR" sz="1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62FFD3-676B-F9DA-BEBF-C46029A75FE4}"/>
              </a:ext>
            </a:extLst>
          </p:cNvPr>
          <p:cNvSpPr/>
          <p:nvPr/>
        </p:nvSpPr>
        <p:spPr>
          <a:xfrm>
            <a:off x="186218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>
                <a:solidFill>
                  <a:srgbClr val="00757F"/>
                </a:solidFill>
              </a:rPr>
              <a:t>교육관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6E85AB-9C81-EE8B-05AB-C1E5ED8EA477}"/>
              </a:ext>
            </a:extLst>
          </p:cNvPr>
          <p:cNvSpPr/>
          <p:nvPr/>
        </p:nvSpPr>
        <p:spPr>
          <a:xfrm>
            <a:off x="1285875" y="2107406"/>
            <a:ext cx="1724025" cy="15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37F421-6243-7C67-67D3-7E05930A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35" b="8084"/>
          <a:stretch>
            <a:fillRect/>
          </a:stretch>
        </p:blipFill>
        <p:spPr>
          <a:xfrm>
            <a:off x="1052552" y="2373597"/>
            <a:ext cx="2301164" cy="146529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7CB192-9AAC-F889-53D7-C97D79F0B62A}"/>
              </a:ext>
            </a:extLst>
          </p:cNvPr>
          <p:cNvSpPr/>
          <p:nvPr/>
        </p:nvSpPr>
        <p:spPr>
          <a:xfrm>
            <a:off x="1600304" y="2147902"/>
            <a:ext cx="368619" cy="129540"/>
          </a:xfrm>
          <a:prstGeom prst="roundRect">
            <a:avLst/>
          </a:prstGeom>
          <a:solidFill>
            <a:srgbClr val="007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/>
              <a:t>교육관 </a:t>
            </a:r>
            <a:r>
              <a:rPr lang="en-US" altLang="ko-KR" sz="500" b="1" dirty="0"/>
              <a:t>1</a:t>
            </a:r>
            <a:r>
              <a:rPr lang="ko-KR" altLang="en-US" sz="500" b="1" dirty="0"/>
              <a:t>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7AD511-F4AE-4295-17D8-D4212668F8F4}"/>
              </a:ext>
            </a:extLst>
          </p:cNvPr>
          <p:cNvSpPr/>
          <p:nvPr/>
        </p:nvSpPr>
        <p:spPr>
          <a:xfrm>
            <a:off x="2000354" y="2147902"/>
            <a:ext cx="368619" cy="1295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rgbClr val="64696F"/>
                </a:solidFill>
              </a:rPr>
              <a:t>교육관 </a:t>
            </a:r>
            <a:r>
              <a:rPr lang="en-US" altLang="ko-KR" sz="500" b="1" dirty="0">
                <a:solidFill>
                  <a:srgbClr val="64696F"/>
                </a:solidFill>
              </a:rPr>
              <a:t>2</a:t>
            </a:r>
            <a:r>
              <a:rPr lang="ko-KR" altLang="en-US" sz="500" b="1" dirty="0">
                <a:solidFill>
                  <a:srgbClr val="64696F"/>
                </a:solidFill>
              </a:rPr>
              <a:t>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894078-DFED-E18A-CD6C-E5114E8D088B}"/>
              </a:ext>
            </a:extLst>
          </p:cNvPr>
          <p:cNvSpPr/>
          <p:nvPr/>
        </p:nvSpPr>
        <p:spPr>
          <a:xfrm>
            <a:off x="2186031" y="1850163"/>
            <a:ext cx="322483" cy="10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숙박동</a:t>
            </a:r>
            <a:r>
              <a:rPr lang="en-US" altLang="ko-KR" sz="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A81A45-D68B-5738-02A0-715CD5D4037E}"/>
              </a:ext>
            </a:extLst>
          </p:cNvPr>
          <p:cNvSpPr/>
          <p:nvPr/>
        </p:nvSpPr>
        <p:spPr>
          <a:xfrm>
            <a:off x="2400404" y="2147902"/>
            <a:ext cx="368619" cy="1295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rgbClr val="64696F"/>
                </a:solidFill>
              </a:rPr>
              <a:t>교육관 </a:t>
            </a:r>
            <a:r>
              <a:rPr lang="en-US" altLang="ko-KR" sz="500" b="1" dirty="0">
                <a:solidFill>
                  <a:srgbClr val="64696F"/>
                </a:solidFill>
              </a:rPr>
              <a:t>3</a:t>
            </a:r>
            <a:r>
              <a:rPr lang="ko-KR" altLang="en-US" sz="500" b="1" dirty="0">
                <a:solidFill>
                  <a:srgbClr val="64696F"/>
                </a:solidFill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2317090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No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21162</TotalTime>
  <Words>2648</Words>
  <Application>Microsoft Office PowerPoint</Application>
  <PresentationFormat>A4 용지(210x297mm)</PresentationFormat>
  <Paragraphs>595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7" baseType="lpstr">
      <vt:lpstr>KoPub돋움체 Bold</vt:lpstr>
      <vt:lpstr>KoPub돋움체 Light</vt:lpstr>
      <vt:lpstr>Pretendard Medium</vt:lpstr>
      <vt:lpstr>SB 어그로 Medium</vt:lpstr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Calibri Light</vt:lpstr>
      <vt:lpstr>Noto Sans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mul012</dc:creator>
  <cp:lastModifiedBy>상화 이</cp:lastModifiedBy>
  <cp:revision>246</cp:revision>
  <cp:lastPrinted>2025-06-17T02:05:54Z</cp:lastPrinted>
  <dcterms:created xsi:type="dcterms:W3CDTF">2020-01-28T08:57:47Z</dcterms:created>
  <dcterms:modified xsi:type="dcterms:W3CDTF">2025-06-25T05:17:49Z</dcterms:modified>
</cp:coreProperties>
</file>